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handoutMasterIdLst>
    <p:handoutMasterId r:id="rId30"/>
  </p:handoutMasterIdLst>
  <p:sldIdLst>
    <p:sldId id="256" r:id="rId2"/>
    <p:sldId id="258" r:id="rId3"/>
    <p:sldId id="262" r:id="rId4"/>
    <p:sldId id="273" r:id="rId5"/>
    <p:sldId id="275" r:id="rId6"/>
    <p:sldId id="266" r:id="rId7"/>
    <p:sldId id="263" r:id="rId8"/>
    <p:sldId id="264" r:id="rId9"/>
    <p:sldId id="265" r:id="rId10"/>
    <p:sldId id="293" r:id="rId11"/>
    <p:sldId id="270" r:id="rId12"/>
    <p:sldId id="278" r:id="rId13"/>
    <p:sldId id="271" r:id="rId14"/>
    <p:sldId id="268" r:id="rId15"/>
    <p:sldId id="269" r:id="rId16"/>
    <p:sldId id="279" r:id="rId17"/>
    <p:sldId id="296" r:id="rId18"/>
    <p:sldId id="281" r:id="rId19"/>
    <p:sldId id="291" r:id="rId20"/>
    <p:sldId id="284" r:id="rId21"/>
    <p:sldId id="294" r:id="rId22"/>
    <p:sldId id="283" r:id="rId23"/>
    <p:sldId id="290" r:id="rId24"/>
    <p:sldId id="287" r:id="rId25"/>
    <p:sldId id="289" r:id="rId26"/>
    <p:sldId id="295" r:id="rId27"/>
    <p:sldId id="257" r:id="rId28"/>
  </p:sldIdLst>
  <p:sldSz cx="9144000" cy="6858000" type="screen4x3"/>
  <p:notesSz cx="6669088" cy="9753600"/>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CCFF"/>
    <a:srgbClr val="FF6600"/>
    <a:srgbClr val="FF9999"/>
    <a:srgbClr val="CCFF66"/>
    <a:srgbClr val="FFFF66"/>
    <a:srgbClr val="00FF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110" d="100"/>
          <a:sy n="110" d="100"/>
        </p:scale>
        <p:origin x="-156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B358E9-7115-4709-AA58-6AC73B39A7C2}" type="doc">
      <dgm:prSet loTypeId="urn:microsoft.com/office/officeart/2005/8/layout/process5" loCatId="process" qsTypeId="urn:microsoft.com/office/officeart/2005/8/quickstyle/simple1" qsCatId="simple" csTypeId="urn:microsoft.com/office/officeart/2005/8/colors/colorful1#1" csCatId="colorful" phldr="1"/>
      <dgm:spPr/>
      <dgm:t>
        <a:bodyPr/>
        <a:lstStyle/>
        <a:p>
          <a:endParaRPr lang="pl-PL"/>
        </a:p>
      </dgm:t>
    </dgm:pt>
    <dgm:pt modelId="{0C2A89E6-B6C7-4F7D-9D68-665B5419400D}">
      <dgm:prSet custT="1"/>
      <dgm:spPr>
        <a:solidFill>
          <a:srgbClr val="66CCFF"/>
        </a:solidFill>
      </dgm:spPr>
      <dgm:t>
        <a:bodyPr/>
        <a:lstStyle/>
        <a:p>
          <a:r>
            <a:rPr lang="pl-PL" sz="1800" b="1" u="sng" dirty="0">
              <a:solidFill>
                <a:schemeClr val="tx1"/>
              </a:solidFill>
            </a:rPr>
            <a:t>2 część oceny merytorycznej:</a:t>
          </a:r>
        </a:p>
        <a:p>
          <a:endParaRPr lang="pl-PL" sz="1800" b="1" u="sng" dirty="0">
            <a:solidFill>
              <a:schemeClr val="tx1"/>
            </a:solidFill>
          </a:endParaRPr>
        </a:p>
        <a:p>
          <a:r>
            <a:rPr lang="pl-PL" sz="1400" b="1" dirty="0">
              <a:solidFill>
                <a:schemeClr val="tx1"/>
              </a:solidFill>
            </a:rPr>
            <a:t>Ocena w zakresie ogólnych kryteriów merytorycznych i horyzontalnych </a:t>
          </a:r>
        </a:p>
        <a:p>
          <a:r>
            <a:rPr lang="pl-PL" sz="1400" b="1" dirty="0">
              <a:solidFill>
                <a:schemeClr val="tx1"/>
              </a:solidFill>
            </a:rPr>
            <a:t>(w tym negocjacje)</a:t>
          </a:r>
        </a:p>
        <a:p>
          <a:endParaRPr lang="pl-PL" sz="1400" b="1" dirty="0">
            <a:solidFill>
              <a:schemeClr val="tx1"/>
            </a:solidFill>
          </a:endParaRPr>
        </a:p>
        <a:p>
          <a:r>
            <a:rPr lang="pl-PL" sz="1400" b="1" u="none" dirty="0">
              <a:solidFill>
                <a:schemeClr val="tx1"/>
              </a:solidFill>
            </a:rPr>
            <a:t>IZ RPO </a:t>
          </a:r>
          <a:r>
            <a:rPr lang="pl-PL" sz="1400" b="1" dirty="0">
              <a:solidFill>
                <a:schemeClr val="tx1"/>
              </a:solidFill>
            </a:rPr>
            <a:t>(oceny dokonuje 2 członków KOP)</a:t>
          </a:r>
        </a:p>
        <a:p>
          <a:endParaRPr lang="pl-PL" sz="1400" b="1" dirty="0">
            <a:solidFill>
              <a:schemeClr val="tx1"/>
            </a:solidFill>
          </a:endParaRPr>
        </a:p>
        <a:p>
          <a:r>
            <a:rPr lang="pl-PL" sz="1400" b="1" dirty="0">
              <a:solidFill>
                <a:schemeClr val="tx1"/>
              </a:solidFill>
            </a:rPr>
            <a:t>Maksymalna liczba punktów 50 </a:t>
          </a:r>
        </a:p>
        <a:p>
          <a:endParaRPr lang="pl-PL" sz="1400" b="1" dirty="0">
            <a:solidFill>
              <a:schemeClr val="tx1"/>
            </a:solidFill>
          </a:endParaRPr>
        </a:p>
        <a:p>
          <a:r>
            <a:rPr lang="pl-PL" sz="1400" b="1" dirty="0">
              <a:solidFill>
                <a:schemeClr val="tx1"/>
              </a:solidFill>
            </a:rPr>
            <a:t>Wniosek musi uzyskać 30 punktów (60%)</a:t>
          </a:r>
        </a:p>
        <a:p>
          <a:endParaRPr lang="pl-PL" sz="1200" b="0" dirty="0">
            <a:solidFill>
              <a:schemeClr val="tx1"/>
            </a:solidFill>
          </a:endParaRPr>
        </a:p>
      </dgm:t>
    </dgm:pt>
    <dgm:pt modelId="{BB7A7623-EB3F-4DE7-8DAD-750AA8ADB80C}" type="parTrans" cxnId="{D2564D96-169F-426A-8F71-2949B94A65BD}">
      <dgm:prSet/>
      <dgm:spPr/>
      <dgm:t>
        <a:bodyPr/>
        <a:lstStyle/>
        <a:p>
          <a:endParaRPr lang="pl-PL"/>
        </a:p>
      </dgm:t>
    </dgm:pt>
    <dgm:pt modelId="{34934C7D-3F2E-4802-8199-C93791C7647F}" type="sibTrans" cxnId="{D2564D96-169F-426A-8F71-2949B94A65BD}">
      <dgm:prSet/>
      <dgm:spPr/>
      <dgm:t>
        <a:bodyPr/>
        <a:lstStyle/>
        <a:p>
          <a:endParaRPr lang="pl-PL"/>
        </a:p>
      </dgm:t>
    </dgm:pt>
    <dgm:pt modelId="{7357E14B-4C77-4F54-BD3C-E73E3A44227C}">
      <dgm:prSet custT="1"/>
      <dgm:spPr>
        <a:solidFill>
          <a:srgbClr val="FF6699"/>
        </a:solidFill>
      </dgm:spPr>
      <dgm:t>
        <a:bodyPr/>
        <a:lstStyle/>
        <a:p>
          <a:r>
            <a:rPr lang="pl-PL" sz="1800" b="1" u="sng" dirty="0">
              <a:solidFill>
                <a:schemeClr val="tx1"/>
              </a:solidFill>
            </a:rPr>
            <a:t>1 część oceny merytorycznej:</a:t>
          </a:r>
        </a:p>
        <a:p>
          <a:endParaRPr lang="pl-PL" sz="1800" b="1" u="sng" dirty="0">
            <a:solidFill>
              <a:schemeClr val="tx1"/>
            </a:solidFill>
          </a:endParaRPr>
        </a:p>
        <a:p>
          <a:r>
            <a:rPr lang="pl-PL" sz="1400" b="1" dirty="0">
              <a:solidFill>
                <a:schemeClr val="tx1"/>
              </a:solidFill>
            </a:rPr>
            <a:t>Ocena w zakresie zgodności </a:t>
          </a:r>
          <a:br>
            <a:rPr lang="pl-PL" sz="1400" b="1" dirty="0">
              <a:solidFill>
                <a:schemeClr val="tx1"/>
              </a:solidFill>
            </a:rPr>
          </a:br>
          <a:r>
            <a:rPr lang="pl-PL" sz="1400" b="1" dirty="0">
              <a:solidFill>
                <a:schemeClr val="tx1"/>
              </a:solidFill>
            </a:rPr>
            <a:t>ze Strategią ZIT/RIT</a:t>
          </a:r>
        </a:p>
        <a:p>
          <a:endParaRPr lang="pl-PL" sz="1400" b="1" dirty="0">
            <a:solidFill>
              <a:schemeClr val="tx1"/>
            </a:solidFill>
          </a:endParaRPr>
        </a:p>
        <a:p>
          <a:endParaRPr lang="pl-PL" sz="1400" b="1" dirty="0">
            <a:solidFill>
              <a:schemeClr val="tx1"/>
            </a:solidFill>
          </a:endParaRPr>
        </a:p>
        <a:p>
          <a:r>
            <a:rPr lang="pl-PL" sz="1400" b="1" dirty="0">
              <a:solidFill>
                <a:schemeClr val="tx1"/>
              </a:solidFill>
            </a:rPr>
            <a:t>IP ZIT/RIT (oceny dokonuje 2 członków KOP)</a:t>
          </a:r>
        </a:p>
        <a:p>
          <a:endParaRPr lang="pl-PL" sz="1400" b="1" dirty="0">
            <a:solidFill>
              <a:schemeClr val="tx1"/>
            </a:solidFill>
          </a:endParaRPr>
        </a:p>
        <a:p>
          <a:r>
            <a:rPr lang="pl-PL" sz="1400" b="1" dirty="0">
              <a:solidFill>
                <a:schemeClr val="tx1"/>
              </a:solidFill>
            </a:rPr>
            <a:t>Maksymalna liczba punktów 50</a:t>
          </a:r>
        </a:p>
        <a:p>
          <a:endParaRPr lang="pl-PL" sz="1400" b="1" dirty="0">
            <a:solidFill>
              <a:schemeClr val="tx1"/>
            </a:solidFill>
          </a:endParaRPr>
        </a:p>
        <a:p>
          <a:r>
            <a:rPr lang="pl-PL" sz="1400" b="1" dirty="0">
              <a:solidFill>
                <a:schemeClr val="tx1"/>
              </a:solidFill>
            </a:rPr>
            <a:t>Wniosek musi uzyskać 20 punktów (40%)</a:t>
          </a:r>
        </a:p>
        <a:p>
          <a:r>
            <a:rPr lang="pl-PL" sz="1400" b="1" dirty="0">
              <a:solidFill>
                <a:schemeClr val="tx1"/>
              </a:solidFill>
            </a:rPr>
            <a:t>kryteriów dodatkowych</a:t>
          </a:r>
        </a:p>
      </dgm:t>
    </dgm:pt>
    <dgm:pt modelId="{5D575196-3F0F-46F1-BA8B-7363C6B2EA28}" type="parTrans" cxnId="{536EE3E4-D618-4805-952A-4E5457B56665}">
      <dgm:prSet/>
      <dgm:spPr/>
      <dgm:t>
        <a:bodyPr/>
        <a:lstStyle/>
        <a:p>
          <a:endParaRPr lang="pl-PL"/>
        </a:p>
      </dgm:t>
    </dgm:pt>
    <dgm:pt modelId="{9967468D-A0B6-41E8-B94E-963BAF726D13}" type="sibTrans" cxnId="{536EE3E4-D618-4805-952A-4E5457B56665}">
      <dgm:prSet/>
      <dgm:spPr>
        <a:solidFill>
          <a:srgbClr val="000000"/>
        </a:solidFill>
      </dgm:spPr>
      <dgm:t>
        <a:bodyPr/>
        <a:lstStyle/>
        <a:p>
          <a:endParaRPr lang="pl-PL" dirty="0"/>
        </a:p>
      </dgm:t>
    </dgm:pt>
    <dgm:pt modelId="{405A3B7D-7196-4B3A-B3D7-2BF7CA1E84D2}" type="pres">
      <dgm:prSet presAssocID="{0AB358E9-7115-4709-AA58-6AC73B39A7C2}" presName="diagram" presStyleCnt="0">
        <dgm:presLayoutVars>
          <dgm:dir/>
          <dgm:resizeHandles val="exact"/>
        </dgm:presLayoutVars>
      </dgm:prSet>
      <dgm:spPr/>
      <dgm:t>
        <a:bodyPr/>
        <a:lstStyle/>
        <a:p>
          <a:endParaRPr lang="pl-PL"/>
        </a:p>
      </dgm:t>
    </dgm:pt>
    <dgm:pt modelId="{3339EC0E-E694-4160-88FA-7F26CFF5E78B}" type="pres">
      <dgm:prSet presAssocID="{7357E14B-4C77-4F54-BD3C-E73E3A44227C}" presName="node" presStyleLbl="node1" presStyleIdx="0" presStyleCnt="2" custScaleY="198268" custLinFactNeighborX="-6536" custLinFactNeighborY="0">
        <dgm:presLayoutVars>
          <dgm:bulletEnabled val="1"/>
        </dgm:presLayoutVars>
      </dgm:prSet>
      <dgm:spPr/>
      <dgm:t>
        <a:bodyPr/>
        <a:lstStyle/>
        <a:p>
          <a:endParaRPr lang="pl-PL"/>
        </a:p>
      </dgm:t>
    </dgm:pt>
    <dgm:pt modelId="{EDD961F9-602A-439A-8957-5E0EAB403A8A}" type="pres">
      <dgm:prSet presAssocID="{9967468D-A0B6-41E8-B94E-963BAF726D13}" presName="sibTrans" presStyleLbl="sibTrans2D1" presStyleIdx="0" presStyleCnt="1"/>
      <dgm:spPr/>
      <dgm:t>
        <a:bodyPr/>
        <a:lstStyle/>
        <a:p>
          <a:endParaRPr lang="pl-PL"/>
        </a:p>
      </dgm:t>
    </dgm:pt>
    <dgm:pt modelId="{66C5C363-13B2-49FB-91C7-BA9ADD397821}" type="pres">
      <dgm:prSet presAssocID="{9967468D-A0B6-41E8-B94E-963BAF726D13}" presName="connectorText" presStyleLbl="sibTrans2D1" presStyleIdx="0" presStyleCnt="1"/>
      <dgm:spPr/>
      <dgm:t>
        <a:bodyPr/>
        <a:lstStyle/>
        <a:p>
          <a:endParaRPr lang="pl-PL"/>
        </a:p>
      </dgm:t>
    </dgm:pt>
    <dgm:pt modelId="{07A4BFEF-1779-48EF-97D7-4CD6641791BF}" type="pres">
      <dgm:prSet presAssocID="{0C2A89E6-B6C7-4F7D-9D68-665B5419400D}" presName="node" presStyleLbl="node1" presStyleIdx="1" presStyleCnt="2" custScaleY="191058">
        <dgm:presLayoutVars>
          <dgm:bulletEnabled val="1"/>
        </dgm:presLayoutVars>
      </dgm:prSet>
      <dgm:spPr/>
      <dgm:t>
        <a:bodyPr/>
        <a:lstStyle/>
        <a:p>
          <a:endParaRPr lang="pl-PL"/>
        </a:p>
      </dgm:t>
    </dgm:pt>
  </dgm:ptLst>
  <dgm:cxnLst>
    <dgm:cxn modelId="{447DD98C-98B7-4C5E-82CF-3014EA535F67}" type="presOf" srcId="{0C2A89E6-B6C7-4F7D-9D68-665B5419400D}" destId="{07A4BFEF-1779-48EF-97D7-4CD6641791BF}" srcOrd="0" destOrd="0" presId="urn:microsoft.com/office/officeart/2005/8/layout/process5"/>
    <dgm:cxn modelId="{E7DC9852-142E-4F6C-8FEC-99F4DD10EB2D}" type="presOf" srcId="{0AB358E9-7115-4709-AA58-6AC73B39A7C2}" destId="{405A3B7D-7196-4B3A-B3D7-2BF7CA1E84D2}" srcOrd="0" destOrd="0" presId="urn:microsoft.com/office/officeart/2005/8/layout/process5"/>
    <dgm:cxn modelId="{04729372-0356-43EA-BE78-69308E955EC9}" type="presOf" srcId="{7357E14B-4C77-4F54-BD3C-E73E3A44227C}" destId="{3339EC0E-E694-4160-88FA-7F26CFF5E78B}" srcOrd="0" destOrd="0" presId="urn:microsoft.com/office/officeart/2005/8/layout/process5"/>
    <dgm:cxn modelId="{DE173227-0E78-4445-A7BC-96D8A1B30FE0}" type="presOf" srcId="{9967468D-A0B6-41E8-B94E-963BAF726D13}" destId="{EDD961F9-602A-439A-8957-5E0EAB403A8A}" srcOrd="0" destOrd="0" presId="urn:microsoft.com/office/officeart/2005/8/layout/process5"/>
    <dgm:cxn modelId="{C7D3F412-1AD0-44B5-851A-5AE33F500E97}" type="presOf" srcId="{9967468D-A0B6-41E8-B94E-963BAF726D13}" destId="{66C5C363-13B2-49FB-91C7-BA9ADD397821}" srcOrd="1" destOrd="0" presId="urn:microsoft.com/office/officeart/2005/8/layout/process5"/>
    <dgm:cxn modelId="{536EE3E4-D618-4805-952A-4E5457B56665}" srcId="{0AB358E9-7115-4709-AA58-6AC73B39A7C2}" destId="{7357E14B-4C77-4F54-BD3C-E73E3A44227C}" srcOrd="0" destOrd="0" parTransId="{5D575196-3F0F-46F1-BA8B-7363C6B2EA28}" sibTransId="{9967468D-A0B6-41E8-B94E-963BAF726D13}"/>
    <dgm:cxn modelId="{D2564D96-169F-426A-8F71-2949B94A65BD}" srcId="{0AB358E9-7115-4709-AA58-6AC73B39A7C2}" destId="{0C2A89E6-B6C7-4F7D-9D68-665B5419400D}" srcOrd="1" destOrd="0" parTransId="{BB7A7623-EB3F-4DE7-8DAD-750AA8ADB80C}" sibTransId="{34934C7D-3F2E-4802-8199-C93791C7647F}"/>
    <dgm:cxn modelId="{5E213048-9B7A-4692-A1B6-BD90B023411E}" type="presParOf" srcId="{405A3B7D-7196-4B3A-B3D7-2BF7CA1E84D2}" destId="{3339EC0E-E694-4160-88FA-7F26CFF5E78B}" srcOrd="0" destOrd="0" presId="urn:microsoft.com/office/officeart/2005/8/layout/process5"/>
    <dgm:cxn modelId="{D7991E3E-1DF3-4319-B0C2-4E300408E030}" type="presParOf" srcId="{405A3B7D-7196-4B3A-B3D7-2BF7CA1E84D2}" destId="{EDD961F9-602A-439A-8957-5E0EAB403A8A}" srcOrd="1" destOrd="0" presId="urn:microsoft.com/office/officeart/2005/8/layout/process5"/>
    <dgm:cxn modelId="{307ECA91-1430-4DBC-A70E-9223A21C2D9F}" type="presParOf" srcId="{EDD961F9-602A-439A-8957-5E0EAB403A8A}" destId="{66C5C363-13B2-49FB-91C7-BA9ADD397821}" srcOrd="0" destOrd="0" presId="urn:microsoft.com/office/officeart/2005/8/layout/process5"/>
    <dgm:cxn modelId="{2D2CDB39-BA84-468C-B5E5-6A1BFD3AC55B}" type="presParOf" srcId="{405A3B7D-7196-4B3A-B3D7-2BF7CA1E84D2}" destId="{07A4BFEF-1779-48EF-97D7-4CD6641791BF}"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5EFF95-C04D-49E5-9C26-6966DC768917}" type="doc">
      <dgm:prSet loTypeId="urn:diagrams.loki3.com/BracketList+Icon" loCatId="list" qsTypeId="urn:microsoft.com/office/officeart/2005/8/quickstyle/simple1" qsCatId="simple" csTypeId="urn:microsoft.com/office/officeart/2005/8/colors/colorful5" csCatId="colorful" phldr="1"/>
      <dgm:spPr/>
      <dgm:t>
        <a:bodyPr/>
        <a:lstStyle/>
        <a:p>
          <a:endParaRPr lang="pl-PL"/>
        </a:p>
      </dgm:t>
    </dgm:pt>
    <dgm:pt modelId="{34B1FAD4-9A7F-43FE-8348-9B8BFE55C40D}">
      <dgm:prSet phldrT="[Tekst]" custT="1"/>
      <dgm:spPr>
        <a:solidFill>
          <a:srgbClr val="66FF66"/>
        </a:solidFill>
      </dgm:spPr>
      <dgm:t>
        <a:bodyPr/>
        <a:lstStyle/>
        <a:p>
          <a:pPr algn="ctr"/>
          <a:r>
            <a:rPr lang="pl-PL" sz="1800" b="1" dirty="0">
              <a:solidFill>
                <a:schemeClr val="tx1"/>
              </a:solidFill>
              <a:effectLst>
                <a:outerShdw blurRad="38100" dist="38100" dir="2700000" algn="tl">
                  <a:srgbClr val="000000">
                    <a:alpha val="43137"/>
                  </a:srgbClr>
                </a:outerShdw>
              </a:effectLst>
            </a:rPr>
            <a:t>Wskaźnik rezultatu bezpośredniego</a:t>
          </a:r>
        </a:p>
      </dgm:t>
    </dgm:pt>
    <dgm:pt modelId="{D547053C-90E7-45D9-B23D-4FAD88A50037}" type="parTrans" cxnId="{CFD6E168-4B66-4E3D-8980-1BC035F8B4F6}">
      <dgm:prSet/>
      <dgm:spPr/>
      <dgm:t>
        <a:bodyPr/>
        <a:lstStyle/>
        <a:p>
          <a:endParaRPr lang="pl-PL"/>
        </a:p>
      </dgm:t>
    </dgm:pt>
    <dgm:pt modelId="{8A07C349-A15A-4A71-B31F-1E4E4D3B2783}" type="sibTrans" cxnId="{CFD6E168-4B66-4E3D-8980-1BC035F8B4F6}">
      <dgm:prSet/>
      <dgm:spPr/>
      <dgm:t>
        <a:bodyPr/>
        <a:lstStyle/>
        <a:p>
          <a:endParaRPr lang="pl-PL"/>
        </a:p>
      </dgm:t>
    </dgm:pt>
    <dgm:pt modelId="{AF9D6D54-7BE5-496D-920B-38071CE47E95}">
      <dgm:prSet phldrT="[Tekst]"/>
      <dgm:spPr>
        <a:solidFill>
          <a:srgbClr val="FF9933"/>
        </a:solidFill>
        <a:ln cap="rnd">
          <a:solidFill>
            <a:srgbClr val="FF9933"/>
          </a:solidFill>
        </a:ln>
      </dgm:spPr>
      <dgm:t>
        <a:bodyPr/>
        <a:lstStyle/>
        <a:p>
          <a:r>
            <a:rPr lang="pl-PL" b="1" dirty="0">
              <a:solidFill>
                <a:schemeClr val="tx1"/>
              </a:solidFill>
            </a:rPr>
            <a:t>Liczba osób zagrożonych ubóstwem lub wykluczeniem społecznym poszukujących pracy, uczestniczących w kształceniu lub szkoleniu, zdobywających kwalifikacje, pracujących (łącznie z prowadzącymi działalność na własny rachunek) po opuszczeniu programu</a:t>
          </a:r>
        </a:p>
      </dgm:t>
    </dgm:pt>
    <dgm:pt modelId="{79B751E2-333B-4124-998A-49F7D2EC9A6C}" type="parTrans" cxnId="{4A44F88C-C360-4988-A2D8-7EE253826290}">
      <dgm:prSet/>
      <dgm:spPr/>
      <dgm:t>
        <a:bodyPr/>
        <a:lstStyle/>
        <a:p>
          <a:endParaRPr lang="pl-PL"/>
        </a:p>
      </dgm:t>
    </dgm:pt>
    <dgm:pt modelId="{80C1EC91-E111-40AD-9DC7-C78A389936B4}" type="sibTrans" cxnId="{4A44F88C-C360-4988-A2D8-7EE253826290}">
      <dgm:prSet/>
      <dgm:spPr/>
      <dgm:t>
        <a:bodyPr/>
        <a:lstStyle/>
        <a:p>
          <a:endParaRPr lang="pl-PL"/>
        </a:p>
      </dgm:t>
    </dgm:pt>
    <dgm:pt modelId="{27679881-3A72-47B8-8CCD-85654CCC646F}">
      <dgm:prSet phldrT="[Tekst]" custT="1"/>
      <dgm:spPr>
        <a:solidFill>
          <a:srgbClr val="66FF66"/>
        </a:solidFill>
      </dgm:spPr>
      <dgm:t>
        <a:bodyPr/>
        <a:lstStyle/>
        <a:p>
          <a:pPr algn="ctr"/>
          <a:r>
            <a:rPr lang="pl-PL" sz="1800" b="1" dirty="0">
              <a:solidFill>
                <a:schemeClr val="tx1"/>
              </a:solidFill>
              <a:effectLst>
                <a:outerShdw blurRad="38100" dist="38100" dir="2700000" algn="tl">
                  <a:srgbClr val="000000">
                    <a:alpha val="43137"/>
                  </a:srgbClr>
                </a:outerShdw>
              </a:effectLst>
            </a:rPr>
            <a:t>Wskaźniki produktu</a:t>
          </a:r>
        </a:p>
      </dgm:t>
    </dgm:pt>
    <dgm:pt modelId="{8596D431-E433-4910-BDB6-4A1851EBEA37}" type="parTrans" cxnId="{5A6F0BD2-CCA1-4ACA-A0C2-D42C98E1ACC0}">
      <dgm:prSet/>
      <dgm:spPr/>
      <dgm:t>
        <a:bodyPr/>
        <a:lstStyle/>
        <a:p>
          <a:endParaRPr lang="pl-PL"/>
        </a:p>
      </dgm:t>
    </dgm:pt>
    <dgm:pt modelId="{0BD7D636-E41F-4D4E-96D9-D6E9C997FC71}" type="sibTrans" cxnId="{5A6F0BD2-CCA1-4ACA-A0C2-D42C98E1ACC0}">
      <dgm:prSet/>
      <dgm:spPr/>
      <dgm:t>
        <a:bodyPr/>
        <a:lstStyle/>
        <a:p>
          <a:endParaRPr lang="pl-PL"/>
        </a:p>
      </dgm:t>
    </dgm:pt>
    <dgm:pt modelId="{F807BA62-67FD-4794-9E0D-FB9333A40684}">
      <dgm:prSet phldrT="[Tekst]"/>
      <dgm:spPr>
        <a:solidFill>
          <a:srgbClr val="FF9933"/>
        </a:solidFill>
        <a:ln>
          <a:solidFill>
            <a:srgbClr val="FF9933"/>
          </a:solidFill>
        </a:ln>
      </dgm:spPr>
      <dgm:t>
        <a:bodyPr/>
        <a:lstStyle/>
        <a:p>
          <a:r>
            <a:rPr lang="pl-PL" b="1" dirty="0">
              <a:solidFill>
                <a:schemeClr val="tx1"/>
              </a:solidFill>
            </a:rPr>
            <a:t>Liczba środowisk objętych programami aktywności lokalnej</a:t>
          </a:r>
        </a:p>
      </dgm:t>
    </dgm:pt>
    <dgm:pt modelId="{011629E9-1C19-4271-BDB7-80F10A909D36}" type="parTrans" cxnId="{5A5BCF29-AAEF-4BC9-B49A-2A065F42A557}">
      <dgm:prSet/>
      <dgm:spPr/>
      <dgm:t>
        <a:bodyPr/>
        <a:lstStyle/>
        <a:p>
          <a:endParaRPr lang="pl-PL"/>
        </a:p>
      </dgm:t>
    </dgm:pt>
    <dgm:pt modelId="{D32CD0FE-ADBE-421F-A44A-2527E327FAE9}" type="sibTrans" cxnId="{5A5BCF29-AAEF-4BC9-B49A-2A065F42A557}">
      <dgm:prSet/>
      <dgm:spPr/>
      <dgm:t>
        <a:bodyPr/>
        <a:lstStyle/>
        <a:p>
          <a:endParaRPr lang="pl-PL"/>
        </a:p>
      </dgm:t>
    </dgm:pt>
    <dgm:pt modelId="{2B9EA5D3-995E-44E7-B61F-37FC01768C32}">
      <dgm:prSet phldrT="[Tekst]"/>
      <dgm:spPr>
        <a:solidFill>
          <a:srgbClr val="FF9933"/>
        </a:solidFill>
        <a:ln>
          <a:solidFill>
            <a:srgbClr val="FF9933"/>
          </a:solidFill>
        </a:ln>
      </dgm:spPr>
      <dgm:t>
        <a:bodyPr/>
        <a:lstStyle/>
        <a:p>
          <a:r>
            <a:rPr lang="pl-PL" b="1" dirty="0">
              <a:solidFill>
                <a:schemeClr val="tx1"/>
              </a:solidFill>
            </a:rPr>
            <a:t>Liczba projektów zrealizowanych w pełni lub częściowo przez partnerów społecznych lub organizacje pozarządowe</a:t>
          </a:r>
        </a:p>
      </dgm:t>
    </dgm:pt>
    <dgm:pt modelId="{0BEE04BB-BB35-4754-A04A-3E47E1EF5CA7}" type="parTrans" cxnId="{DDFE9E3E-7BDF-4153-B730-702D3BDE0420}">
      <dgm:prSet/>
      <dgm:spPr/>
      <dgm:t>
        <a:bodyPr/>
        <a:lstStyle/>
        <a:p>
          <a:endParaRPr lang="pl-PL"/>
        </a:p>
      </dgm:t>
    </dgm:pt>
    <dgm:pt modelId="{4552A991-484E-4DE4-A54D-A613DFFC22CC}" type="sibTrans" cxnId="{DDFE9E3E-7BDF-4153-B730-702D3BDE0420}">
      <dgm:prSet/>
      <dgm:spPr/>
      <dgm:t>
        <a:bodyPr/>
        <a:lstStyle/>
        <a:p>
          <a:endParaRPr lang="pl-PL"/>
        </a:p>
      </dgm:t>
    </dgm:pt>
    <dgm:pt modelId="{84979EAE-A8DC-4716-A940-AF97C820920E}">
      <dgm:prSet phldrT="[Tekst]"/>
      <dgm:spPr>
        <a:solidFill>
          <a:srgbClr val="FF9933"/>
        </a:solidFill>
        <a:ln>
          <a:solidFill>
            <a:srgbClr val="FF9933"/>
          </a:solidFill>
        </a:ln>
      </dgm:spPr>
      <dgm:t>
        <a:bodyPr/>
        <a:lstStyle/>
        <a:p>
          <a:endParaRPr lang="pl-PL" dirty="0"/>
        </a:p>
      </dgm:t>
    </dgm:pt>
    <dgm:pt modelId="{C0A17493-1901-4649-9E59-7B6CC5D1913C}" type="parTrans" cxnId="{85D75997-885A-45CC-971A-7E6B3EFDD684}">
      <dgm:prSet/>
      <dgm:spPr/>
      <dgm:t>
        <a:bodyPr/>
        <a:lstStyle/>
        <a:p>
          <a:endParaRPr lang="pl-PL"/>
        </a:p>
      </dgm:t>
    </dgm:pt>
    <dgm:pt modelId="{B2CE21AB-7B99-4266-8224-241F3BFE12FE}" type="sibTrans" cxnId="{85D75997-885A-45CC-971A-7E6B3EFDD684}">
      <dgm:prSet/>
      <dgm:spPr/>
      <dgm:t>
        <a:bodyPr/>
        <a:lstStyle/>
        <a:p>
          <a:endParaRPr lang="pl-PL"/>
        </a:p>
      </dgm:t>
    </dgm:pt>
    <dgm:pt modelId="{DF16EDBD-DBF9-4B15-B840-5BE568B86BFF}">
      <dgm:prSet phldrT="[Tekst]"/>
      <dgm:spPr>
        <a:solidFill>
          <a:srgbClr val="FF9933"/>
        </a:solidFill>
        <a:ln>
          <a:solidFill>
            <a:srgbClr val="FF9933"/>
          </a:solidFill>
        </a:ln>
      </dgm:spPr>
      <dgm:t>
        <a:bodyPr/>
        <a:lstStyle/>
        <a:p>
          <a:r>
            <a:rPr lang="pl-PL" b="1" dirty="0">
              <a:solidFill>
                <a:schemeClr val="tx1"/>
              </a:solidFill>
            </a:rPr>
            <a:t>Liczba osób zagrożonych ubóstwem lub wykluczeniem społecznym objętych wsparciem w programie</a:t>
          </a:r>
        </a:p>
      </dgm:t>
    </dgm:pt>
    <dgm:pt modelId="{A28F6CAC-5C11-40AC-BE05-055C236DF78B}" type="parTrans" cxnId="{40A3EBEC-97C1-490F-87C7-9F43E37A9E3E}">
      <dgm:prSet/>
      <dgm:spPr/>
      <dgm:t>
        <a:bodyPr/>
        <a:lstStyle/>
        <a:p>
          <a:endParaRPr lang="pl-PL"/>
        </a:p>
      </dgm:t>
    </dgm:pt>
    <dgm:pt modelId="{B35514E2-8043-4EA0-8CCA-B694A9C10250}" type="sibTrans" cxnId="{40A3EBEC-97C1-490F-87C7-9F43E37A9E3E}">
      <dgm:prSet/>
      <dgm:spPr/>
      <dgm:t>
        <a:bodyPr/>
        <a:lstStyle/>
        <a:p>
          <a:endParaRPr lang="pl-PL"/>
        </a:p>
      </dgm:t>
    </dgm:pt>
    <dgm:pt modelId="{DC202B7B-22CA-456E-A00D-2FDD7DFFB0D8}" type="pres">
      <dgm:prSet presAssocID="{605EFF95-C04D-49E5-9C26-6966DC768917}" presName="Name0" presStyleCnt="0">
        <dgm:presLayoutVars>
          <dgm:dir/>
          <dgm:animLvl val="lvl"/>
          <dgm:resizeHandles val="exact"/>
        </dgm:presLayoutVars>
      </dgm:prSet>
      <dgm:spPr/>
      <dgm:t>
        <a:bodyPr/>
        <a:lstStyle/>
        <a:p>
          <a:endParaRPr lang="pl-PL"/>
        </a:p>
      </dgm:t>
    </dgm:pt>
    <dgm:pt modelId="{88D4CC5B-C0B8-49A6-9176-886DC2B475CB}" type="pres">
      <dgm:prSet presAssocID="{34B1FAD4-9A7F-43FE-8348-9B8BFE55C40D}" presName="linNode" presStyleCnt="0"/>
      <dgm:spPr/>
    </dgm:pt>
    <dgm:pt modelId="{3F9E1E8D-62A3-4547-AD32-1FE74501E83E}" type="pres">
      <dgm:prSet presAssocID="{34B1FAD4-9A7F-43FE-8348-9B8BFE55C40D}" presName="parTx" presStyleLbl="revTx" presStyleIdx="0" presStyleCnt="2" custScaleX="134728" custLinFactNeighborX="-654" custLinFactNeighborY="-3253">
        <dgm:presLayoutVars>
          <dgm:chMax val="1"/>
          <dgm:bulletEnabled val="1"/>
        </dgm:presLayoutVars>
      </dgm:prSet>
      <dgm:spPr/>
      <dgm:t>
        <a:bodyPr/>
        <a:lstStyle/>
        <a:p>
          <a:endParaRPr lang="pl-PL"/>
        </a:p>
      </dgm:t>
    </dgm:pt>
    <dgm:pt modelId="{B5369D11-1BAA-4278-9C18-15949E6E74C1}" type="pres">
      <dgm:prSet presAssocID="{34B1FAD4-9A7F-43FE-8348-9B8BFE55C40D}" presName="bracket" presStyleLbl="parChTrans1D1" presStyleIdx="0" presStyleCnt="2" custScaleY="68712"/>
      <dgm:spPr>
        <a:ln>
          <a:solidFill>
            <a:schemeClr val="tx1"/>
          </a:solidFill>
        </a:ln>
      </dgm:spPr>
    </dgm:pt>
    <dgm:pt modelId="{9AE7B473-D55C-4777-B496-76B52D4E7CA5}" type="pres">
      <dgm:prSet presAssocID="{34B1FAD4-9A7F-43FE-8348-9B8BFE55C40D}" presName="spH" presStyleCnt="0"/>
      <dgm:spPr/>
    </dgm:pt>
    <dgm:pt modelId="{7CD15A4B-C0BD-4D93-A5CD-56D2B5A9CBE4}" type="pres">
      <dgm:prSet presAssocID="{34B1FAD4-9A7F-43FE-8348-9B8BFE55C40D}" presName="desTx" presStyleLbl="node1" presStyleIdx="0" presStyleCnt="2" custScaleX="132892" custScaleY="66073">
        <dgm:presLayoutVars>
          <dgm:bulletEnabled val="1"/>
        </dgm:presLayoutVars>
      </dgm:prSet>
      <dgm:spPr/>
      <dgm:t>
        <a:bodyPr/>
        <a:lstStyle/>
        <a:p>
          <a:endParaRPr lang="pl-PL"/>
        </a:p>
      </dgm:t>
    </dgm:pt>
    <dgm:pt modelId="{457B3DA1-A12D-4030-B888-8F5BC6E268EB}" type="pres">
      <dgm:prSet presAssocID="{8A07C349-A15A-4A71-B31F-1E4E4D3B2783}" presName="spV" presStyleCnt="0"/>
      <dgm:spPr/>
    </dgm:pt>
    <dgm:pt modelId="{9529FA20-E2B8-4A70-9627-B9F20E69C208}" type="pres">
      <dgm:prSet presAssocID="{27679881-3A72-47B8-8CCD-85654CCC646F}" presName="linNode" presStyleCnt="0"/>
      <dgm:spPr/>
    </dgm:pt>
    <dgm:pt modelId="{739CCC2E-1F69-410D-8271-1C168527D169}" type="pres">
      <dgm:prSet presAssocID="{27679881-3A72-47B8-8CCD-85654CCC646F}" presName="parTx" presStyleLbl="revTx" presStyleIdx="1" presStyleCnt="2" custScaleX="105831">
        <dgm:presLayoutVars>
          <dgm:chMax val="1"/>
          <dgm:bulletEnabled val="1"/>
        </dgm:presLayoutVars>
      </dgm:prSet>
      <dgm:spPr/>
      <dgm:t>
        <a:bodyPr/>
        <a:lstStyle/>
        <a:p>
          <a:endParaRPr lang="pl-PL"/>
        </a:p>
      </dgm:t>
    </dgm:pt>
    <dgm:pt modelId="{B506C626-6A02-4DCE-BC84-9AB246197422}" type="pres">
      <dgm:prSet presAssocID="{27679881-3A72-47B8-8CCD-85654CCC646F}" presName="bracket" presStyleLbl="parChTrans1D1" presStyleIdx="1" presStyleCnt="2" custScaleY="64271" custLinFactNeighborX="36442" custLinFactNeighborY="728"/>
      <dgm:spPr>
        <a:ln>
          <a:solidFill>
            <a:schemeClr val="tx1"/>
          </a:solidFill>
        </a:ln>
      </dgm:spPr>
    </dgm:pt>
    <dgm:pt modelId="{D3AA8EB4-0252-4BB2-8FFA-B27510F1E4C1}" type="pres">
      <dgm:prSet presAssocID="{27679881-3A72-47B8-8CCD-85654CCC646F}" presName="spH" presStyleCnt="0"/>
      <dgm:spPr/>
    </dgm:pt>
    <dgm:pt modelId="{E345A261-2932-4288-85A9-9BC5DB23A9BE}" type="pres">
      <dgm:prSet presAssocID="{27679881-3A72-47B8-8CCD-85654CCC646F}" presName="desTx" presStyleLbl="node1" presStyleIdx="1" presStyleCnt="2" custScaleX="108882" custScaleY="62693">
        <dgm:presLayoutVars>
          <dgm:bulletEnabled val="1"/>
        </dgm:presLayoutVars>
      </dgm:prSet>
      <dgm:spPr/>
      <dgm:t>
        <a:bodyPr/>
        <a:lstStyle/>
        <a:p>
          <a:endParaRPr lang="pl-PL"/>
        </a:p>
      </dgm:t>
    </dgm:pt>
  </dgm:ptLst>
  <dgm:cxnLst>
    <dgm:cxn modelId="{5A5BCF29-AAEF-4BC9-B49A-2A065F42A557}" srcId="{27679881-3A72-47B8-8CCD-85654CCC646F}" destId="{F807BA62-67FD-4794-9E0D-FB9333A40684}" srcOrd="0" destOrd="0" parTransId="{011629E9-1C19-4271-BDB7-80F10A909D36}" sibTransId="{D32CD0FE-ADBE-421F-A44A-2527E327FAE9}"/>
    <dgm:cxn modelId="{97854B69-53B0-470D-8CBB-890F2DB64E93}" type="presOf" srcId="{34B1FAD4-9A7F-43FE-8348-9B8BFE55C40D}" destId="{3F9E1E8D-62A3-4547-AD32-1FE74501E83E}" srcOrd="0" destOrd="0" presId="urn:diagrams.loki3.com/BracketList+Icon"/>
    <dgm:cxn modelId="{4A44F88C-C360-4988-A2D8-7EE253826290}" srcId="{34B1FAD4-9A7F-43FE-8348-9B8BFE55C40D}" destId="{AF9D6D54-7BE5-496D-920B-38071CE47E95}" srcOrd="0" destOrd="0" parTransId="{79B751E2-333B-4124-998A-49F7D2EC9A6C}" sibTransId="{80C1EC91-E111-40AD-9DC7-C78A389936B4}"/>
    <dgm:cxn modelId="{CFD6E168-4B66-4E3D-8980-1BC035F8B4F6}" srcId="{605EFF95-C04D-49E5-9C26-6966DC768917}" destId="{34B1FAD4-9A7F-43FE-8348-9B8BFE55C40D}" srcOrd="0" destOrd="0" parTransId="{D547053C-90E7-45D9-B23D-4FAD88A50037}" sibTransId="{8A07C349-A15A-4A71-B31F-1E4E4D3B2783}"/>
    <dgm:cxn modelId="{3ACAFFBA-1FF5-4332-AA8F-AE270B154C39}" type="presOf" srcId="{27679881-3A72-47B8-8CCD-85654CCC646F}" destId="{739CCC2E-1F69-410D-8271-1C168527D169}" srcOrd="0" destOrd="0" presId="urn:diagrams.loki3.com/BracketList+Icon"/>
    <dgm:cxn modelId="{DDFE9E3E-7BDF-4153-B730-702D3BDE0420}" srcId="{27679881-3A72-47B8-8CCD-85654CCC646F}" destId="{2B9EA5D3-995E-44E7-B61F-37FC01768C32}" srcOrd="1" destOrd="0" parTransId="{0BEE04BB-BB35-4754-A04A-3E47E1EF5CA7}" sibTransId="{4552A991-484E-4DE4-A54D-A613DFFC22CC}"/>
    <dgm:cxn modelId="{8D1D209D-C818-4BBC-886D-4969CCE95E79}" type="presOf" srcId="{605EFF95-C04D-49E5-9C26-6966DC768917}" destId="{DC202B7B-22CA-456E-A00D-2FDD7DFFB0D8}" srcOrd="0" destOrd="0" presId="urn:diagrams.loki3.com/BracketList+Icon"/>
    <dgm:cxn modelId="{85D75997-885A-45CC-971A-7E6B3EFDD684}" srcId="{27679881-3A72-47B8-8CCD-85654CCC646F}" destId="{84979EAE-A8DC-4716-A940-AF97C820920E}" srcOrd="3" destOrd="0" parTransId="{C0A17493-1901-4649-9E59-7B6CC5D1913C}" sibTransId="{B2CE21AB-7B99-4266-8224-241F3BFE12FE}"/>
    <dgm:cxn modelId="{5F41099E-8101-443F-9095-470E56992D26}" type="presOf" srcId="{AF9D6D54-7BE5-496D-920B-38071CE47E95}" destId="{7CD15A4B-C0BD-4D93-A5CD-56D2B5A9CBE4}" srcOrd="0" destOrd="0" presId="urn:diagrams.loki3.com/BracketList+Icon"/>
    <dgm:cxn modelId="{9B9DA647-8B06-4368-9157-A4FA6248C550}" type="presOf" srcId="{F807BA62-67FD-4794-9E0D-FB9333A40684}" destId="{E345A261-2932-4288-85A9-9BC5DB23A9BE}" srcOrd="0" destOrd="0" presId="urn:diagrams.loki3.com/BracketList+Icon"/>
    <dgm:cxn modelId="{40A3EBEC-97C1-490F-87C7-9F43E37A9E3E}" srcId="{27679881-3A72-47B8-8CCD-85654CCC646F}" destId="{DF16EDBD-DBF9-4B15-B840-5BE568B86BFF}" srcOrd="2" destOrd="0" parTransId="{A28F6CAC-5C11-40AC-BE05-055C236DF78B}" sibTransId="{B35514E2-8043-4EA0-8CCA-B694A9C10250}"/>
    <dgm:cxn modelId="{ABB1A2A3-03A1-4EE3-9D14-E5FD7E958635}" type="presOf" srcId="{2B9EA5D3-995E-44E7-B61F-37FC01768C32}" destId="{E345A261-2932-4288-85A9-9BC5DB23A9BE}" srcOrd="0" destOrd="1" presId="urn:diagrams.loki3.com/BracketList+Icon"/>
    <dgm:cxn modelId="{25D09816-B9E5-4108-A01E-F9A3C603CDAE}" type="presOf" srcId="{84979EAE-A8DC-4716-A940-AF97C820920E}" destId="{E345A261-2932-4288-85A9-9BC5DB23A9BE}" srcOrd="0" destOrd="3" presId="urn:diagrams.loki3.com/BracketList+Icon"/>
    <dgm:cxn modelId="{D1D2C86F-133E-41A0-911E-C05210637446}" type="presOf" srcId="{DF16EDBD-DBF9-4B15-B840-5BE568B86BFF}" destId="{E345A261-2932-4288-85A9-9BC5DB23A9BE}" srcOrd="0" destOrd="2" presId="urn:diagrams.loki3.com/BracketList+Icon"/>
    <dgm:cxn modelId="{5A6F0BD2-CCA1-4ACA-A0C2-D42C98E1ACC0}" srcId="{605EFF95-C04D-49E5-9C26-6966DC768917}" destId="{27679881-3A72-47B8-8CCD-85654CCC646F}" srcOrd="1" destOrd="0" parTransId="{8596D431-E433-4910-BDB6-4A1851EBEA37}" sibTransId="{0BD7D636-E41F-4D4E-96D9-D6E9C997FC71}"/>
    <dgm:cxn modelId="{92163BF3-0A7F-4086-84C5-0048D0BF766E}" type="presParOf" srcId="{DC202B7B-22CA-456E-A00D-2FDD7DFFB0D8}" destId="{88D4CC5B-C0B8-49A6-9176-886DC2B475CB}" srcOrd="0" destOrd="0" presId="urn:diagrams.loki3.com/BracketList+Icon"/>
    <dgm:cxn modelId="{B6B11ED5-AD1D-45A1-BDBB-2ECEF6CD02F2}" type="presParOf" srcId="{88D4CC5B-C0B8-49A6-9176-886DC2B475CB}" destId="{3F9E1E8D-62A3-4547-AD32-1FE74501E83E}" srcOrd="0" destOrd="0" presId="urn:diagrams.loki3.com/BracketList+Icon"/>
    <dgm:cxn modelId="{C078420D-0718-4F5C-8925-74FF745C9513}" type="presParOf" srcId="{88D4CC5B-C0B8-49A6-9176-886DC2B475CB}" destId="{B5369D11-1BAA-4278-9C18-15949E6E74C1}" srcOrd="1" destOrd="0" presId="urn:diagrams.loki3.com/BracketList+Icon"/>
    <dgm:cxn modelId="{FAE7C996-070C-454C-83EB-550FBA6A6698}" type="presParOf" srcId="{88D4CC5B-C0B8-49A6-9176-886DC2B475CB}" destId="{9AE7B473-D55C-4777-B496-76B52D4E7CA5}" srcOrd="2" destOrd="0" presId="urn:diagrams.loki3.com/BracketList+Icon"/>
    <dgm:cxn modelId="{1A245F9A-19C2-4F55-BDCC-B2EFDEBD185E}" type="presParOf" srcId="{88D4CC5B-C0B8-49A6-9176-886DC2B475CB}" destId="{7CD15A4B-C0BD-4D93-A5CD-56D2B5A9CBE4}" srcOrd="3" destOrd="0" presId="urn:diagrams.loki3.com/BracketList+Icon"/>
    <dgm:cxn modelId="{AB45813D-3E00-45C5-911E-8B18CFD8FE4C}" type="presParOf" srcId="{DC202B7B-22CA-456E-A00D-2FDD7DFFB0D8}" destId="{457B3DA1-A12D-4030-B888-8F5BC6E268EB}" srcOrd="1" destOrd="0" presId="urn:diagrams.loki3.com/BracketList+Icon"/>
    <dgm:cxn modelId="{4477DDBA-1C46-4B9E-8D69-6FAFD2573209}" type="presParOf" srcId="{DC202B7B-22CA-456E-A00D-2FDD7DFFB0D8}" destId="{9529FA20-E2B8-4A70-9627-B9F20E69C208}" srcOrd="2" destOrd="0" presId="urn:diagrams.loki3.com/BracketList+Icon"/>
    <dgm:cxn modelId="{93D99737-113F-4F8C-931F-6EFEABD763A8}" type="presParOf" srcId="{9529FA20-E2B8-4A70-9627-B9F20E69C208}" destId="{739CCC2E-1F69-410D-8271-1C168527D169}" srcOrd="0" destOrd="0" presId="urn:diagrams.loki3.com/BracketList+Icon"/>
    <dgm:cxn modelId="{B1EFC05A-EF77-4403-8E3B-04B29822AC5F}" type="presParOf" srcId="{9529FA20-E2B8-4A70-9627-B9F20E69C208}" destId="{B506C626-6A02-4DCE-BC84-9AB246197422}" srcOrd="1" destOrd="0" presId="urn:diagrams.loki3.com/BracketList+Icon"/>
    <dgm:cxn modelId="{FCADE719-C90F-4FF4-B6D6-F041ABA62729}" type="presParOf" srcId="{9529FA20-E2B8-4A70-9627-B9F20E69C208}" destId="{D3AA8EB4-0252-4BB2-8FFA-B27510F1E4C1}" srcOrd="2" destOrd="0" presId="urn:diagrams.loki3.com/BracketList+Icon"/>
    <dgm:cxn modelId="{12E65BC5-CF01-4239-949D-B532B47CCEBD}" type="presParOf" srcId="{9529FA20-E2B8-4A70-9627-B9F20E69C208}" destId="{E345A261-2932-4288-85A9-9BC5DB23A9BE}"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91DA73-4755-4FC6-8347-B94019F600B4}"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pl-PL"/>
        </a:p>
      </dgm:t>
    </dgm:pt>
    <dgm:pt modelId="{3427C169-35F3-4E23-A716-413AD3896919}">
      <dgm:prSet phldrT="[Tekst]" custT="1"/>
      <dgm:spPr>
        <a:solidFill>
          <a:srgbClr val="66CCFF"/>
        </a:solidFill>
      </dgm:spPr>
      <dgm:t>
        <a:bodyPr/>
        <a:lstStyle/>
        <a:p>
          <a:r>
            <a:rPr lang="pl-PL" sz="2000" b="1" dirty="0">
              <a:solidFill>
                <a:schemeClr val="tx1"/>
              </a:solidFill>
              <a:effectLst>
                <a:outerShdw blurRad="38100" dist="38100" dir="2700000" algn="tl">
                  <a:srgbClr val="000000">
                    <a:alpha val="43137"/>
                  </a:srgbClr>
                </a:outerShdw>
              </a:effectLst>
            </a:rPr>
            <a:t>Standard minimum </a:t>
          </a:r>
        </a:p>
      </dgm:t>
    </dgm:pt>
    <dgm:pt modelId="{80566C55-2EEE-48FC-BEBA-D78D9A7C516C}" type="parTrans" cxnId="{5F659820-3DEB-4ED6-AC21-68F63FB5FBD9}">
      <dgm:prSet/>
      <dgm:spPr/>
      <dgm:t>
        <a:bodyPr/>
        <a:lstStyle/>
        <a:p>
          <a:endParaRPr lang="pl-PL"/>
        </a:p>
      </dgm:t>
    </dgm:pt>
    <dgm:pt modelId="{99726A5F-1F2E-46D6-AE98-B9C34BAEF1A0}" type="sibTrans" cxnId="{5F659820-3DEB-4ED6-AC21-68F63FB5FBD9}">
      <dgm:prSet/>
      <dgm:spPr/>
      <dgm:t>
        <a:bodyPr/>
        <a:lstStyle/>
        <a:p>
          <a:endParaRPr lang="pl-PL"/>
        </a:p>
      </dgm:t>
    </dgm:pt>
    <dgm:pt modelId="{A4BDCFD9-9D27-49A2-95B3-7784BD10C2F2}">
      <dgm:prSet custT="1"/>
      <dgm:spPr>
        <a:solidFill>
          <a:srgbClr val="FF9966"/>
        </a:solidFill>
      </dgm:spPr>
      <dgm:t>
        <a:bodyPr/>
        <a:lstStyle/>
        <a:p>
          <a:r>
            <a:rPr lang="pl-PL" sz="1400" b="1" dirty="0">
              <a:solidFill>
                <a:schemeClr val="tx1"/>
              </a:solidFill>
              <a:effectLst>
                <a:outerShdw blurRad="38100" dist="38100" dir="2700000" algn="tl">
                  <a:srgbClr val="000000">
                    <a:alpha val="43137"/>
                  </a:srgbClr>
                </a:outerShdw>
              </a:effectLst>
            </a:rPr>
            <a:t>Istnienie (albo brak) barier </a:t>
          </a:r>
          <a:r>
            <a:rPr lang="pl-PL" sz="1400" b="1" dirty="0" smtClean="0">
              <a:solidFill>
                <a:schemeClr val="tx1"/>
              </a:solidFill>
              <a:effectLst>
                <a:outerShdw blurRad="38100" dist="38100" dir="2700000" algn="tl">
                  <a:srgbClr val="000000">
                    <a:alpha val="43137"/>
                  </a:srgbClr>
                </a:outerShdw>
              </a:effectLst>
            </a:rPr>
            <a:t>równościowych (1 pkt)</a:t>
          </a:r>
          <a:endParaRPr lang="pl-PL" sz="1400" dirty="0">
            <a:solidFill>
              <a:schemeClr val="tx1"/>
            </a:solidFill>
            <a:effectLst>
              <a:outerShdw blurRad="38100" dist="38100" dir="2700000" algn="tl">
                <a:srgbClr val="000000">
                  <a:alpha val="43137"/>
                </a:srgbClr>
              </a:outerShdw>
            </a:effectLst>
          </a:endParaRPr>
        </a:p>
      </dgm:t>
    </dgm:pt>
    <dgm:pt modelId="{CFDCFBCA-0C7D-4BF4-882A-2741AEB4B8F4}" type="parTrans" cxnId="{C362D7FA-38D8-47C2-B2D2-93FE891BD37D}">
      <dgm:prSet/>
      <dgm:spPr/>
      <dgm:t>
        <a:bodyPr/>
        <a:lstStyle/>
        <a:p>
          <a:endParaRPr lang="pl-PL"/>
        </a:p>
      </dgm:t>
    </dgm:pt>
    <dgm:pt modelId="{54B000E3-221B-4136-95DE-B0F649AE8725}" type="sibTrans" cxnId="{C362D7FA-38D8-47C2-B2D2-93FE891BD37D}">
      <dgm:prSet/>
      <dgm:spPr/>
      <dgm:t>
        <a:bodyPr/>
        <a:lstStyle/>
        <a:p>
          <a:endParaRPr lang="pl-PL"/>
        </a:p>
      </dgm:t>
    </dgm:pt>
    <dgm:pt modelId="{A1E72BE0-CB22-4418-8B56-FAC2C54D86C6}">
      <dgm:prSet custT="1"/>
      <dgm:spPr>
        <a:solidFill>
          <a:srgbClr val="CCFF66"/>
        </a:solidFill>
      </dgm:spPr>
      <dgm:t>
        <a:bodyPr/>
        <a:lstStyle/>
        <a:p>
          <a:r>
            <a:rPr lang="pl-PL" sz="1400" b="1" dirty="0">
              <a:solidFill>
                <a:schemeClr val="tx1"/>
              </a:solidFill>
              <a:effectLst>
                <a:outerShdw blurRad="38100" dist="38100" dir="2700000" algn="tl">
                  <a:srgbClr val="000000">
                    <a:alpha val="43137"/>
                  </a:srgbClr>
                </a:outerShdw>
              </a:effectLst>
            </a:rPr>
            <a:t>Działania, odpowiadające na zidentyfikowane bariery </a:t>
          </a:r>
          <a:r>
            <a:rPr lang="pl-PL" sz="1400" b="1" dirty="0" smtClean="0">
              <a:solidFill>
                <a:schemeClr val="tx1"/>
              </a:solidFill>
              <a:effectLst>
                <a:outerShdw blurRad="38100" dist="38100" dir="2700000" algn="tl">
                  <a:srgbClr val="000000">
                    <a:alpha val="43137"/>
                  </a:srgbClr>
                </a:outerShdw>
              </a:effectLst>
            </a:rPr>
            <a:t>równościowe </a:t>
          </a:r>
          <a:br>
            <a:rPr lang="pl-PL" sz="1400" b="1" dirty="0" smtClean="0">
              <a:solidFill>
                <a:schemeClr val="tx1"/>
              </a:solidFill>
              <a:effectLst>
                <a:outerShdw blurRad="38100" dist="38100" dir="2700000" algn="tl">
                  <a:srgbClr val="000000">
                    <a:alpha val="43137"/>
                  </a:srgbClr>
                </a:outerShdw>
              </a:effectLst>
            </a:rPr>
          </a:br>
          <a:r>
            <a:rPr lang="pl-PL" sz="1400" b="1" dirty="0" smtClean="0">
              <a:solidFill>
                <a:schemeClr val="tx1"/>
              </a:solidFill>
              <a:effectLst>
                <a:outerShdw blurRad="38100" dist="38100" dir="2700000" algn="tl">
                  <a:srgbClr val="000000">
                    <a:alpha val="43137"/>
                  </a:srgbClr>
                </a:outerShdw>
              </a:effectLst>
            </a:rPr>
            <a:t>(2 pkt)</a:t>
          </a:r>
          <a:endParaRPr lang="pl-PL" sz="1400" dirty="0">
            <a:solidFill>
              <a:schemeClr val="tx1"/>
            </a:solidFill>
            <a:effectLst>
              <a:outerShdw blurRad="38100" dist="38100" dir="2700000" algn="tl">
                <a:srgbClr val="000000">
                  <a:alpha val="43137"/>
                </a:srgbClr>
              </a:outerShdw>
            </a:effectLst>
          </a:endParaRPr>
        </a:p>
      </dgm:t>
    </dgm:pt>
    <dgm:pt modelId="{7FA2C9A0-5D37-4A3A-A2C0-5325CFA8DD0E}" type="sibTrans" cxnId="{DBEA22AD-567F-4A9D-95F7-CA31D6196D10}">
      <dgm:prSet/>
      <dgm:spPr/>
      <dgm:t>
        <a:bodyPr/>
        <a:lstStyle/>
        <a:p>
          <a:endParaRPr lang="pl-PL"/>
        </a:p>
      </dgm:t>
    </dgm:pt>
    <dgm:pt modelId="{9CB06CEA-FFB8-4E75-A721-A68429F151DD}" type="parTrans" cxnId="{DBEA22AD-567F-4A9D-95F7-CA31D6196D10}">
      <dgm:prSet/>
      <dgm:spPr/>
      <dgm:t>
        <a:bodyPr/>
        <a:lstStyle/>
        <a:p>
          <a:endParaRPr lang="pl-PL"/>
        </a:p>
      </dgm:t>
    </dgm:pt>
    <dgm:pt modelId="{616A6C42-A314-478E-A254-EFFAE3A8253C}">
      <dgm:prSet custT="1"/>
      <dgm:spPr>
        <a:solidFill>
          <a:srgbClr val="FF99FF"/>
        </a:solidFill>
      </dgm:spPr>
      <dgm:t>
        <a:bodyPr/>
        <a:lstStyle/>
        <a:p>
          <a:r>
            <a:rPr lang="pl-PL" sz="1400" b="1" dirty="0">
              <a:solidFill>
                <a:schemeClr val="tx1"/>
              </a:solidFill>
              <a:effectLst>
                <a:outerShdw blurRad="38100" dist="38100" dir="2700000" algn="tl">
                  <a:srgbClr val="000000">
                    <a:alpha val="43137"/>
                  </a:srgbClr>
                </a:outerShdw>
              </a:effectLst>
            </a:rPr>
            <a:t>Przy</a:t>
          </a:r>
          <a:r>
            <a:rPr lang="pl-PL" sz="1400" b="1" baseline="0" dirty="0">
              <a:solidFill>
                <a:schemeClr val="tx1"/>
              </a:solidFill>
              <a:effectLst>
                <a:outerShdw blurRad="38100" dist="38100" dir="2700000" algn="tl">
                  <a:srgbClr val="000000">
                    <a:alpha val="43137"/>
                  </a:srgbClr>
                </a:outerShdw>
              </a:effectLst>
            </a:rPr>
            <a:t> braku barier - działania, które zapobiegną  ich </a:t>
          </a:r>
          <a:r>
            <a:rPr lang="pl-PL" sz="1400" b="1" baseline="0" dirty="0" smtClean="0">
              <a:solidFill>
                <a:schemeClr val="tx1"/>
              </a:solidFill>
              <a:effectLst>
                <a:outerShdw blurRad="38100" dist="38100" dir="2700000" algn="tl">
                  <a:srgbClr val="000000">
                    <a:alpha val="43137"/>
                  </a:srgbClr>
                </a:outerShdw>
              </a:effectLst>
            </a:rPr>
            <a:t>powstaniu </a:t>
          </a:r>
          <a:br>
            <a:rPr lang="pl-PL" sz="1400" b="1" baseline="0" dirty="0" smtClean="0">
              <a:solidFill>
                <a:schemeClr val="tx1"/>
              </a:solidFill>
              <a:effectLst>
                <a:outerShdw blurRad="38100" dist="38100" dir="2700000" algn="tl">
                  <a:srgbClr val="000000">
                    <a:alpha val="43137"/>
                  </a:srgbClr>
                </a:outerShdw>
              </a:effectLst>
            </a:rPr>
          </a:br>
          <a:r>
            <a:rPr lang="pl-PL" sz="1400" b="1" baseline="0" dirty="0" smtClean="0">
              <a:solidFill>
                <a:schemeClr val="tx1"/>
              </a:solidFill>
              <a:effectLst>
                <a:outerShdw blurRad="38100" dist="38100" dir="2700000" algn="tl">
                  <a:srgbClr val="000000">
                    <a:alpha val="43137"/>
                  </a:srgbClr>
                </a:outerShdw>
              </a:effectLst>
            </a:rPr>
            <a:t>(2 pkt)</a:t>
          </a:r>
          <a:endParaRPr lang="pl-PL" sz="1400" b="1" dirty="0">
            <a:solidFill>
              <a:schemeClr val="tx1"/>
            </a:solidFill>
            <a:effectLst>
              <a:outerShdw blurRad="38100" dist="38100" dir="2700000" algn="tl">
                <a:srgbClr val="000000">
                  <a:alpha val="43137"/>
                </a:srgbClr>
              </a:outerShdw>
            </a:effectLst>
          </a:endParaRPr>
        </a:p>
      </dgm:t>
    </dgm:pt>
    <dgm:pt modelId="{7C1C7D60-B75C-4E89-9FE1-017832E29370}" type="parTrans" cxnId="{FF4FF09E-835B-43E5-9A5C-D6550772088C}">
      <dgm:prSet/>
      <dgm:spPr/>
      <dgm:t>
        <a:bodyPr/>
        <a:lstStyle/>
        <a:p>
          <a:endParaRPr lang="pl-PL"/>
        </a:p>
      </dgm:t>
    </dgm:pt>
    <dgm:pt modelId="{C2BDB388-767C-4936-8BFD-B613C386F946}" type="sibTrans" cxnId="{FF4FF09E-835B-43E5-9A5C-D6550772088C}">
      <dgm:prSet/>
      <dgm:spPr/>
      <dgm:t>
        <a:bodyPr/>
        <a:lstStyle/>
        <a:p>
          <a:endParaRPr lang="pl-PL"/>
        </a:p>
      </dgm:t>
    </dgm:pt>
    <dgm:pt modelId="{59EADF5E-39EE-407C-8FDA-321815B8FF30}">
      <dgm:prSet custT="1"/>
      <dgm:spPr>
        <a:solidFill>
          <a:srgbClr val="00FFCC"/>
        </a:solidFill>
      </dgm:spPr>
      <dgm:t>
        <a:bodyPr/>
        <a:lstStyle/>
        <a:p>
          <a:r>
            <a:rPr lang="pl-PL" sz="1400" b="1" dirty="0">
              <a:solidFill>
                <a:schemeClr val="tx1"/>
              </a:solidFill>
              <a:effectLst>
                <a:outerShdw blurRad="38100" dist="38100" dir="2700000" algn="tl">
                  <a:srgbClr val="000000">
                    <a:alpha val="43137"/>
                  </a:srgbClr>
                </a:outerShdw>
              </a:effectLst>
            </a:rPr>
            <a:t>Wskaźniki realizacji projektu  (K i M) i  sposób w który przyczynią się do zmniejszenia barier </a:t>
          </a:r>
          <a:r>
            <a:rPr lang="pl-PL" sz="1400" b="1" dirty="0" smtClean="0">
              <a:solidFill>
                <a:schemeClr val="tx1"/>
              </a:solidFill>
              <a:effectLst>
                <a:outerShdw blurRad="38100" dist="38100" dir="2700000" algn="tl">
                  <a:srgbClr val="000000">
                    <a:alpha val="43137"/>
                  </a:srgbClr>
                </a:outerShdw>
              </a:effectLst>
            </a:rPr>
            <a:t>równościowych </a:t>
          </a:r>
          <a:br>
            <a:rPr lang="pl-PL" sz="1400" b="1" dirty="0" smtClean="0">
              <a:solidFill>
                <a:schemeClr val="tx1"/>
              </a:solidFill>
              <a:effectLst>
                <a:outerShdw blurRad="38100" dist="38100" dir="2700000" algn="tl">
                  <a:srgbClr val="000000">
                    <a:alpha val="43137"/>
                  </a:srgbClr>
                </a:outerShdw>
              </a:effectLst>
            </a:rPr>
          </a:br>
          <a:r>
            <a:rPr lang="pl-PL" sz="1400" b="1" dirty="0" smtClean="0">
              <a:solidFill>
                <a:schemeClr val="tx1"/>
              </a:solidFill>
              <a:effectLst>
                <a:outerShdw blurRad="38100" dist="38100" dir="2700000" algn="tl">
                  <a:srgbClr val="000000">
                    <a:alpha val="43137"/>
                  </a:srgbClr>
                </a:outerShdw>
              </a:effectLst>
            </a:rPr>
            <a:t>(2 pkt) </a:t>
          </a:r>
          <a:endParaRPr lang="pl-PL" sz="1400" b="1" dirty="0">
            <a:solidFill>
              <a:schemeClr val="tx1"/>
            </a:solidFill>
            <a:effectLst>
              <a:outerShdw blurRad="38100" dist="38100" dir="2700000" algn="tl">
                <a:srgbClr val="000000">
                  <a:alpha val="43137"/>
                </a:srgbClr>
              </a:outerShdw>
            </a:effectLst>
          </a:endParaRPr>
        </a:p>
      </dgm:t>
    </dgm:pt>
    <dgm:pt modelId="{43DFB168-5FF7-47D9-88A8-EB1F39C24B49}" type="parTrans" cxnId="{83D95F3A-1345-4EF1-B2B0-782243B22A29}">
      <dgm:prSet/>
      <dgm:spPr/>
      <dgm:t>
        <a:bodyPr/>
        <a:lstStyle/>
        <a:p>
          <a:endParaRPr lang="pl-PL"/>
        </a:p>
      </dgm:t>
    </dgm:pt>
    <dgm:pt modelId="{E23FE644-87DB-4702-A561-9582C4C82224}" type="sibTrans" cxnId="{83D95F3A-1345-4EF1-B2B0-782243B22A29}">
      <dgm:prSet/>
      <dgm:spPr/>
      <dgm:t>
        <a:bodyPr/>
        <a:lstStyle/>
        <a:p>
          <a:endParaRPr lang="pl-PL"/>
        </a:p>
      </dgm:t>
    </dgm:pt>
    <dgm:pt modelId="{4EADC91B-F1B6-4A44-9659-FB25876C89A4}">
      <dgm:prSet custT="1"/>
      <dgm:spPr>
        <a:solidFill>
          <a:srgbClr val="FFFF66"/>
        </a:solidFill>
      </dgm:spPr>
      <dgm:t>
        <a:bodyPr/>
        <a:lstStyle/>
        <a:p>
          <a:r>
            <a:rPr lang="pl-PL" sz="1400" b="1" dirty="0">
              <a:solidFill>
                <a:schemeClr val="tx1"/>
              </a:solidFill>
              <a:effectLst>
                <a:outerShdw blurRad="38100" dist="38100" dir="2700000" algn="tl">
                  <a:srgbClr val="000000">
                    <a:alpha val="43137"/>
                  </a:srgbClr>
                </a:outerShdw>
              </a:effectLst>
              <a:latin typeface="Calibri" pitchFamily="34" charset="0"/>
              <a:cs typeface="Calibri" pitchFamily="34" charset="0"/>
            </a:rPr>
            <a:t>Równościowe zarządzanie </a:t>
          </a:r>
          <a:r>
            <a:rPr lang="pl-PL" sz="14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projektem </a:t>
          </a:r>
          <a:br>
            <a:rPr lang="pl-PL" sz="14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pl-PL" sz="14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(1 pkt)</a:t>
          </a:r>
          <a:endParaRPr lang="pl-PL" sz="140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dgm:t>
    </dgm:pt>
    <dgm:pt modelId="{383CF41A-6E46-4578-A1EF-549C95BBD87A}" type="parTrans" cxnId="{7A5D3528-3158-4D65-B85E-A8753E601BE7}">
      <dgm:prSet/>
      <dgm:spPr/>
      <dgm:t>
        <a:bodyPr/>
        <a:lstStyle/>
        <a:p>
          <a:endParaRPr lang="pl-PL"/>
        </a:p>
      </dgm:t>
    </dgm:pt>
    <dgm:pt modelId="{CF7E98EC-F5B3-446C-87E3-4FF054DE8B2A}" type="sibTrans" cxnId="{7A5D3528-3158-4D65-B85E-A8753E601BE7}">
      <dgm:prSet/>
      <dgm:spPr/>
      <dgm:t>
        <a:bodyPr/>
        <a:lstStyle/>
        <a:p>
          <a:endParaRPr lang="pl-PL"/>
        </a:p>
      </dgm:t>
    </dgm:pt>
    <dgm:pt modelId="{CA6242C4-9A95-4AEC-B796-2FCDFA3CCBF9}" type="pres">
      <dgm:prSet presAssocID="{3291DA73-4755-4FC6-8347-B94019F600B4}" presName="cycle" presStyleCnt="0">
        <dgm:presLayoutVars>
          <dgm:chMax val="1"/>
          <dgm:dir/>
          <dgm:animLvl val="ctr"/>
          <dgm:resizeHandles val="exact"/>
        </dgm:presLayoutVars>
      </dgm:prSet>
      <dgm:spPr/>
      <dgm:t>
        <a:bodyPr/>
        <a:lstStyle/>
        <a:p>
          <a:endParaRPr lang="pl-PL"/>
        </a:p>
      </dgm:t>
    </dgm:pt>
    <dgm:pt modelId="{5BD9DBD5-1BEE-428E-8B4C-62902A2A6C40}" type="pres">
      <dgm:prSet presAssocID="{3427C169-35F3-4E23-A716-413AD3896919}" presName="centerShape" presStyleLbl="node0" presStyleIdx="0" presStyleCnt="1" custScaleY="74733" custLinFactNeighborX="151" custLinFactNeighborY="-5433"/>
      <dgm:spPr/>
      <dgm:t>
        <a:bodyPr/>
        <a:lstStyle/>
        <a:p>
          <a:endParaRPr lang="pl-PL"/>
        </a:p>
      </dgm:t>
    </dgm:pt>
    <dgm:pt modelId="{0D6AA1CE-5800-4819-8E8F-82AAD42DD39D}" type="pres">
      <dgm:prSet presAssocID="{CFDCFBCA-0C7D-4BF4-882A-2741AEB4B8F4}" presName="Name9" presStyleLbl="parChTrans1D2" presStyleIdx="0" presStyleCnt="5"/>
      <dgm:spPr/>
      <dgm:t>
        <a:bodyPr/>
        <a:lstStyle/>
        <a:p>
          <a:endParaRPr lang="pl-PL"/>
        </a:p>
      </dgm:t>
    </dgm:pt>
    <dgm:pt modelId="{0FB1CA15-35F2-4AAB-832A-CE255C35334E}" type="pres">
      <dgm:prSet presAssocID="{CFDCFBCA-0C7D-4BF4-882A-2741AEB4B8F4}" presName="connTx" presStyleLbl="parChTrans1D2" presStyleIdx="0" presStyleCnt="5"/>
      <dgm:spPr/>
      <dgm:t>
        <a:bodyPr/>
        <a:lstStyle/>
        <a:p>
          <a:endParaRPr lang="pl-PL"/>
        </a:p>
      </dgm:t>
    </dgm:pt>
    <dgm:pt modelId="{DE7F040D-B6D2-4A88-B687-9C8C77701CAC}" type="pres">
      <dgm:prSet presAssocID="{A4BDCFD9-9D27-49A2-95B3-7784BD10C2F2}" presName="node" presStyleLbl="node1" presStyleIdx="0" presStyleCnt="5" custScaleX="116480" custScaleY="114714" custRadScaleRad="91045" custRadScaleInc="2759">
        <dgm:presLayoutVars>
          <dgm:bulletEnabled val="1"/>
        </dgm:presLayoutVars>
      </dgm:prSet>
      <dgm:spPr/>
      <dgm:t>
        <a:bodyPr/>
        <a:lstStyle/>
        <a:p>
          <a:endParaRPr lang="pl-PL"/>
        </a:p>
      </dgm:t>
    </dgm:pt>
    <dgm:pt modelId="{009B8492-E043-48F2-A750-7790FBB43FC0}" type="pres">
      <dgm:prSet presAssocID="{9CB06CEA-FFB8-4E75-A721-A68429F151DD}" presName="Name9" presStyleLbl="parChTrans1D2" presStyleIdx="1" presStyleCnt="5"/>
      <dgm:spPr/>
      <dgm:t>
        <a:bodyPr/>
        <a:lstStyle/>
        <a:p>
          <a:endParaRPr lang="pl-PL"/>
        </a:p>
      </dgm:t>
    </dgm:pt>
    <dgm:pt modelId="{711C45E4-45C9-465A-B490-805274EFE3C9}" type="pres">
      <dgm:prSet presAssocID="{9CB06CEA-FFB8-4E75-A721-A68429F151DD}" presName="connTx" presStyleLbl="parChTrans1D2" presStyleIdx="1" presStyleCnt="5"/>
      <dgm:spPr/>
      <dgm:t>
        <a:bodyPr/>
        <a:lstStyle/>
        <a:p>
          <a:endParaRPr lang="pl-PL"/>
        </a:p>
      </dgm:t>
    </dgm:pt>
    <dgm:pt modelId="{EC35FDEC-1401-4B96-99B6-A07279E7758B}" type="pres">
      <dgm:prSet presAssocID="{A1E72BE0-CB22-4418-8B56-FAC2C54D86C6}" presName="node" presStyleLbl="node1" presStyleIdx="1" presStyleCnt="5" custScaleX="116552" custScaleY="112612" custRadScaleRad="101332" custRadScaleInc="-7739">
        <dgm:presLayoutVars>
          <dgm:bulletEnabled val="1"/>
        </dgm:presLayoutVars>
      </dgm:prSet>
      <dgm:spPr/>
      <dgm:t>
        <a:bodyPr/>
        <a:lstStyle/>
        <a:p>
          <a:endParaRPr lang="pl-PL"/>
        </a:p>
      </dgm:t>
    </dgm:pt>
    <dgm:pt modelId="{8ADC702C-969B-4418-BC43-F7ABA163FDF1}" type="pres">
      <dgm:prSet presAssocID="{7C1C7D60-B75C-4E89-9FE1-017832E29370}" presName="Name9" presStyleLbl="parChTrans1D2" presStyleIdx="2" presStyleCnt="5"/>
      <dgm:spPr/>
      <dgm:t>
        <a:bodyPr/>
        <a:lstStyle/>
        <a:p>
          <a:endParaRPr lang="pl-PL"/>
        </a:p>
      </dgm:t>
    </dgm:pt>
    <dgm:pt modelId="{775AAD05-2F08-4A3D-A421-DB4ADC6D4FB0}" type="pres">
      <dgm:prSet presAssocID="{7C1C7D60-B75C-4E89-9FE1-017832E29370}" presName="connTx" presStyleLbl="parChTrans1D2" presStyleIdx="2" presStyleCnt="5"/>
      <dgm:spPr/>
      <dgm:t>
        <a:bodyPr/>
        <a:lstStyle/>
        <a:p>
          <a:endParaRPr lang="pl-PL"/>
        </a:p>
      </dgm:t>
    </dgm:pt>
    <dgm:pt modelId="{CDA900E8-33EB-4B0D-A559-39BBEE79DBE1}" type="pres">
      <dgm:prSet presAssocID="{616A6C42-A314-478E-A254-EFFAE3A8253C}" presName="node" presStyleLbl="node1" presStyleIdx="2" presStyleCnt="5" custAng="0" custScaleX="112832" custScaleY="111174" custRadScaleRad="84389" custRadScaleInc="-23639">
        <dgm:presLayoutVars>
          <dgm:bulletEnabled val="1"/>
        </dgm:presLayoutVars>
      </dgm:prSet>
      <dgm:spPr/>
      <dgm:t>
        <a:bodyPr/>
        <a:lstStyle/>
        <a:p>
          <a:endParaRPr lang="pl-PL"/>
        </a:p>
      </dgm:t>
    </dgm:pt>
    <dgm:pt modelId="{12324CBB-2C32-475D-B096-CF99DD504723}" type="pres">
      <dgm:prSet presAssocID="{43DFB168-5FF7-47D9-88A8-EB1F39C24B49}" presName="Name9" presStyleLbl="parChTrans1D2" presStyleIdx="3" presStyleCnt="5"/>
      <dgm:spPr/>
      <dgm:t>
        <a:bodyPr/>
        <a:lstStyle/>
        <a:p>
          <a:endParaRPr lang="pl-PL"/>
        </a:p>
      </dgm:t>
    </dgm:pt>
    <dgm:pt modelId="{173683A5-117B-4366-A420-2709F0D75273}" type="pres">
      <dgm:prSet presAssocID="{43DFB168-5FF7-47D9-88A8-EB1F39C24B49}" presName="connTx" presStyleLbl="parChTrans1D2" presStyleIdx="3" presStyleCnt="5"/>
      <dgm:spPr/>
      <dgm:t>
        <a:bodyPr/>
        <a:lstStyle/>
        <a:p>
          <a:endParaRPr lang="pl-PL"/>
        </a:p>
      </dgm:t>
    </dgm:pt>
    <dgm:pt modelId="{1D54B7B6-E605-4F3D-B385-5939F4579B64}" type="pres">
      <dgm:prSet presAssocID="{59EADF5E-39EE-407C-8FDA-321815B8FF30}" presName="node" presStyleLbl="node1" presStyleIdx="3" presStyleCnt="5" custScaleX="119874" custScaleY="116972" custRadScaleRad="90489" custRadScaleInc="36718">
        <dgm:presLayoutVars>
          <dgm:bulletEnabled val="1"/>
        </dgm:presLayoutVars>
      </dgm:prSet>
      <dgm:spPr/>
      <dgm:t>
        <a:bodyPr/>
        <a:lstStyle/>
        <a:p>
          <a:endParaRPr lang="pl-PL"/>
        </a:p>
      </dgm:t>
    </dgm:pt>
    <dgm:pt modelId="{302C2EAE-F2A8-4234-9B71-A669984555BF}" type="pres">
      <dgm:prSet presAssocID="{383CF41A-6E46-4578-A1EF-549C95BBD87A}" presName="Name9" presStyleLbl="parChTrans1D2" presStyleIdx="4" presStyleCnt="5"/>
      <dgm:spPr/>
      <dgm:t>
        <a:bodyPr/>
        <a:lstStyle/>
        <a:p>
          <a:endParaRPr lang="pl-PL"/>
        </a:p>
      </dgm:t>
    </dgm:pt>
    <dgm:pt modelId="{B393CCC7-1F94-4E71-9E14-9D625790F6FA}" type="pres">
      <dgm:prSet presAssocID="{383CF41A-6E46-4578-A1EF-549C95BBD87A}" presName="connTx" presStyleLbl="parChTrans1D2" presStyleIdx="4" presStyleCnt="5"/>
      <dgm:spPr/>
      <dgm:t>
        <a:bodyPr/>
        <a:lstStyle/>
        <a:p>
          <a:endParaRPr lang="pl-PL"/>
        </a:p>
      </dgm:t>
    </dgm:pt>
    <dgm:pt modelId="{57C3DAC7-C763-45A6-BAA5-7E01608A9660}" type="pres">
      <dgm:prSet presAssocID="{4EADC91B-F1B6-4A44-9659-FB25876C89A4}" presName="node" presStyleLbl="node1" presStyleIdx="4" presStyleCnt="5" custScaleX="123066" custScaleY="117243" custRadScaleRad="104190" custRadScaleInc="18722">
        <dgm:presLayoutVars>
          <dgm:bulletEnabled val="1"/>
        </dgm:presLayoutVars>
      </dgm:prSet>
      <dgm:spPr/>
      <dgm:t>
        <a:bodyPr/>
        <a:lstStyle/>
        <a:p>
          <a:endParaRPr lang="pl-PL"/>
        </a:p>
      </dgm:t>
    </dgm:pt>
  </dgm:ptLst>
  <dgm:cxnLst>
    <dgm:cxn modelId="{965A108F-ED33-41D5-BB52-14BF3DFD258F}" type="presOf" srcId="{616A6C42-A314-478E-A254-EFFAE3A8253C}" destId="{CDA900E8-33EB-4B0D-A559-39BBEE79DBE1}" srcOrd="0" destOrd="0" presId="urn:microsoft.com/office/officeart/2005/8/layout/radial1"/>
    <dgm:cxn modelId="{6EAC273B-F9A5-491C-80AF-3AE81D3E5ED1}" type="presOf" srcId="{43DFB168-5FF7-47D9-88A8-EB1F39C24B49}" destId="{12324CBB-2C32-475D-B096-CF99DD504723}" srcOrd="0" destOrd="0" presId="urn:microsoft.com/office/officeart/2005/8/layout/radial1"/>
    <dgm:cxn modelId="{C8F91964-8B7C-4D3F-A487-D5F7B8EE53C4}" type="presOf" srcId="{3291DA73-4755-4FC6-8347-B94019F600B4}" destId="{CA6242C4-9A95-4AEC-B796-2FCDFA3CCBF9}" srcOrd="0" destOrd="0" presId="urn:microsoft.com/office/officeart/2005/8/layout/radial1"/>
    <dgm:cxn modelId="{CBB54C6F-9B71-462D-8055-8831282A2AB4}" type="presOf" srcId="{383CF41A-6E46-4578-A1EF-549C95BBD87A}" destId="{B393CCC7-1F94-4E71-9E14-9D625790F6FA}" srcOrd="1" destOrd="0" presId="urn:microsoft.com/office/officeart/2005/8/layout/radial1"/>
    <dgm:cxn modelId="{84A4B92E-CF52-4542-A937-C6E53BAA2166}" type="presOf" srcId="{7C1C7D60-B75C-4E89-9FE1-017832E29370}" destId="{775AAD05-2F08-4A3D-A421-DB4ADC6D4FB0}" srcOrd="1" destOrd="0" presId="urn:microsoft.com/office/officeart/2005/8/layout/radial1"/>
    <dgm:cxn modelId="{77AA1AA5-A935-4F7D-A36F-0FF10F5C8367}" type="presOf" srcId="{9CB06CEA-FFB8-4E75-A721-A68429F151DD}" destId="{009B8492-E043-48F2-A750-7790FBB43FC0}" srcOrd="0" destOrd="0" presId="urn:microsoft.com/office/officeart/2005/8/layout/radial1"/>
    <dgm:cxn modelId="{3903A02E-B61A-416D-9CA8-B4D68C0E2304}" type="presOf" srcId="{A1E72BE0-CB22-4418-8B56-FAC2C54D86C6}" destId="{EC35FDEC-1401-4B96-99B6-A07279E7758B}" srcOrd="0" destOrd="0" presId="urn:microsoft.com/office/officeart/2005/8/layout/radial1"/>
    <dgm:cxn modelId="{D85FE106-3B68-470D-B929-FD35A73C96DC}" type="presOf" srcId="{43DFB168-5FF7-47D9-88A8-EB1F39C24B49}" destId="{173683A5-117B-4366-A420-2709F0D75273}" srcOrd="1" destOrd="0" presId="urn:microsoft.com/office/officeart/2005/8/layout/radial1"/>
    <dgm:cxn modelId="{5AD0EE24-D497-4D9F-96D1-7184E4A7C989}" type="presOf" srcId="{4EADC91B-F1B6-4A44-9659-FB25876C89A4}" destId="{57C3DAC7-C763-45A6-BAA5-7E01608A9660}" srcOrd="0" destOrd="0" presId="urn:microsoft.com/office/officeart/2005/8/layout/radial1"/>
    <dgm:cxn modelId="{5F659820-3DEB-4ED6-AC21-68F63FB5FBD9}" srcId="{3291DA73-4755-4FC6-8347-B94019F600B4}" destId="{3427C169-35F3-4E23-A716-413AD3896919}" srcOrd="0" destOrd="0" parTransId="{80566C55-2EEE-48FC-BEBA-D78D9A7C516C}" sibTransId="{99726A5F-1F2E-46D6-AE98-B9C34BAEF1A0}"/>
    <dgm:cxn modelId="{FF4FF09E-835B-43E5-9A5C-D6550772088C}" srcId="{3427C169-35F3-4E23-A716-413AD3896919}" destId="{616A6C42-A314-478E-A254-EFFAE3A8253C}" srcOrd="2" destOrd="0" parTransId="{7C1C7D60-B75C-4E89-9FE1-017832E29370}" sibTransId="{C2BDB388-767C-4936-8BFD-B613C386F946}"/>
    <dgm:cxn modelId="{7A5D3528-3158-4D65-B85E-A8753E601BE7}" srcId="{3427C169-35F3-4E23-A716-413AD3896919}" destId="{4EADC91B-F1B6-4A44-9659-FB25876C89A4}" srcOrd="4" destOrd="0" parTransId="{383CF41A-6E46-4578-A1EF-549C95BBD87A}" sibTransId="{CF7E98EC-F5B3-446C-87E3-4FF054DE8B2A}"/>
    <dgm:cxn modelId="{F7259175-E5E5-435F-AAA0-8846182F0098}" type="presOf" srcId="{9CB06CEA-FFB8-4E75-A721-A68429F151DD}" destId="{711C45E4-45C9-465A-B490-805274EFE3C9}" srcOrd="1" destOrd="0" presId="urn:microsoft.com/office/officeart/2005/8/layout/radial1"/>
    <dgm:cxn modelId="{DBEA22AD-567F-4A9D-95F7-CA31D6196D10}" srcId="{3427C169-35F3-4E23-A716-413AD3896919}" destId="{A1E72BE0-CB22-4418-8B56-FAC2C54D86C6}" srcOrd="1" destOrd="0" parTransId="{9CB06CEA-FFB8-4E75-A721-A68429F151DD}" sibTransId="{7FA2C9A0-5D37-4A3A-A2C0-5325CFA8DD0E}"/>
    <dgm:cxn modelId="{8827644D-D715-46FB-BA4F-8AB81157166A}" type="presOf" srcId="{CFDCFBCA-0C7D-4BF4-882A-2741AEB4B8F4}" destId="{0FB1CA15-35F2-4AAB-832A-CE255C35334E}" srcOrd="1" destOrd="0" presId="urn:microsoft.com/office/officeart/2005/8/layout/radial1"/>
    <dgm:cxn modelId="{29AA5460-9046-4013-ABF1-094B0685D317}" type="presOf" srcId="{A4BDCFD9-9D27-49A2-95B3-7784BD10C2F2}" destId="{DE7F040D-B6D2-4A88-B687-9C8C77701CAC}" srcOrd="0" destOrd="0" presId="urn:microsoft.com/office/officeart/2005/8/layout/radial1"/>
    <dgm:cxn modelId="{6E1624F4-C177-4E25-86F1-F852EF51462A}" type="presOf" srcId="{7C1C7D60-B75C-4E89-9FE1-017832E29370}" destId="{8ADC702C-969B-4418-BC43-F7ABA163FDF1}" srcOrd="0" destOrd="0" presId="urn:microsoft.com/office/officeart/2005/8/layout/radial1"/>
    <dgm:cxn modelId="{98BEDEEE-76F2-46F7-8770-AF89DE18B499}" type="presOf" srcId="{59EADF5E-39EE-407C-8FDA-321815B8FF30}" destId="{1D54B7B6-E605-4F3D-B385-5939F4579B64}" srcOrd="0" destOrd="0" presId="urn:microsoft.com/office/officeart/2005/8/layout/radial1"/>
    <dgm:cxn modelId="{2E0E246F-3FEE-4BEE-8382-6944756DEFFD}" type="presOf" srcId="{383CF41A-6E46-4578-A1EF-549C95BBD87A}" destId="{302C2EAE-F2A8-4234-9B71-A669984555BF}" srcOrd="0" destOrd="0" presId="urn:microsoft.com/office/officeart/2005/8/layout/radial1"/>
    <dgm:cxn modelId="{C362D7FA-38D8-47C2-B2D2-93FE891BD37D}" srcId="{3427C169-35F3-4E23-A716-413AD3896919}" destId="{A4BDCFD9-9D27-49A2-95B3-7784BD10C2F2}" srcOrd="0" destOrd="0" parTransId="{CFDCFBCA-0C7D-4BF4-882A-2741AEB4B8F4}" sibTransId="{54B000E3-221B-4136-95DE-B0F649AE8725}"/>
    <dgm:cxn modelId="{4CE79CC7-F6A4-41F5-BB69-1B8206F49C07}" type="presOf" srcId="{CFDCFBCA-0C7D-4BF4-882A-2741AEB4B8F4}" destId="{0D6AA1CE-5800-4819-8E8F-82AAD42DD39D}" srcOrd="0" destOrd="0" presId="urn:microsoft.com/office/officeart/2005/8/layout/radial1"/>
    <dgm:cxn modelId="{83D95F3A-1345-4EF1-B2B0-782243B22A29}" srcId="{3427C169-35F3-4E23-A716-413AD3896919}" destId="{59EADF5E-39EE-407C-8FDA-321815B8FF30}" srcOrd="3" destOrd="0" parTransId="{43DFB168-5FF7-47D9-88A8-EB1F39C24B49}" sibTransId="{E23FE644-87DB-4702-A561-9582C4C82224}"/>
    <dgm:cxn modelId="{625997F9-D45D-43AE-ACC1-E94ABD7F0B28}" type="presOf" srcId="{3427C169-35F3-4E23-A716-413AD3896919}" destId="{5BD9DBD5-1BEE-428E-8B4C-62902A2A6C40}" srcOrd="0" destOrd="0" presId="urn:microsoft.com/office/officeart/2005/8/layout/radial1"/>
    <dgm:cxn modelId="{0FA0A01F-6CFC-4A55-A939-D9597A9BC4FF}" type="presParOf" srcId="{CA6242C4-9A95-4AEC-B796-2FCDFA3CCBF9}" destId="{5BD9DBD5-1BEE-428E-8B4C-62902A2A6C40}" srcOrd="0" destOrd="0" presId="urn:microsoft.com/office/officeart/2005/8/layout/radial1"/>
    <dgm:cxn modelId="{13EACC96-5A69-4846-8176-A748FC46491F}" type="presParOf" srcId="{CA6242C4-9A95-4AEC-B796-2FCDFA3CCBF9}" destId="{0D6AA1CE-5800-4819-8E8F-82AAD42DD39D}" srcOrd="1" destOrd="0" presId="urn:microsoft.com/office/officeart/2005/8/layout/radial1"/>
    <dgm:cxn modelId="{5A052F9E-253C-478A-A454-F82444562F4C}" type="presParOf" srcId="{0D6AA1CE-5800-4819-8E8F-82AAD42DD39D}" destId="{0FB1CA15-35F2-4AAB-832A-CE255C35334E}" srcOrd="0" destOrd="0" presId="urn:microsoft.com/office/officeart/2005/8/layout/radial1"/>
    <dgm:cxn modelId="{466EBF0D-ABD7-4642-B248-D03C2F88258C}" type="presParOf" srcId="{CA6242C4-9A95-4AEC-B796-2FCDFA3CCBF9}" destId="{DE7F040D-B6D2-4A88-B687-9C8C77701CAC}" srcOrd="2" destOrd="0" presId="urn:microsoft.com/office/officeart/2005/8/layout/radial1"/>
    <dgm:cxn modelId="{2EE2AC7B-B57E-44FB-8319-2B5DE596A311}" type="presParOf" srcId="{CA6242C4-9A95-4AEC-B796-2FCDFA3CCBF9}" destId="{009B8492-E043-48F2-A750-7790FBB43FC0}" srcOrd="3" destOrd="0" presId="urn:microsoft.com/office/officeart/2005/8/layout/radial1"/>
    <dgm:cxn modelId="{EF423E7F-AFFA-4BAF-9CB4-BA1D53F98B5B}" type="presParOf" srcId="{009B8492-E043-48F2-A750-7790FBB43FC0}" destId="{711C45E4-45C9-465A-B490-805274EFE3C9}" srcOrd="0" destOrd="0" presId="urn:microsoft.com/office/officeart/2005/8/layout/radial1"/>
    <dgm:cxn modelId="{C4DBB8E4-3B5D-43E9-9836-3F68A8FE4318}" type="presParOf" srcId="{CA6242C4-9A95-4AEC-B796-2FCDFA3CCBF9}" destId="{EC35FDEC-1401-4B96-99B6-A07279E7758B}" srcOrd="4" destOrd="0" presId="urn:microsoft.com/office/officeart/2005/8/layout/radial1"/>
    <dgm:cxn modelId="{602426C3-C31F-49F9-AA5A-B55776015322}" type="presParOf" srcId="{CA6242C4-9A95-4AEC-B796-2FCDFA3CCBF9}" destId="{8ADC702C-969B-4418-BC43-F7ABA163FDF1}" srcOrd="5" destOrd="0" presId="urn:microsoft.com/office/officeart/2005/8/layout/radial1"/>
    <dgm:cxn modelId="{12D12D9F-39F5-4182-840F-FED9B9388E91}" type="presParOf" srcId="{8ADC702C-969B-4418-BC43-F7ABA163FDF1}" destId="{775AAD05-2F08-4A3D-A421-DB4ADC6D4FB0}" srcOrd="0" destOrd="0" presId="urn:microsoft.com/office/officeart/2005/8/layout/radial1"/>
    <dgm:cxn modelId="{AE57ED81-C370-4BC5-864E-57A46E5DB4A5}" type="presParOf" srcId="{CA6242C4-9A95-4AEC-B796-2FCDFA3CCBF9}" destId="{CDA900E8-33EB-4B0D-A559-39BBEE79DBE1}" srcOrd="6" destOrd="0" presId="urn:microsoft.com/office/officeart/2005/8/layout/radial1"/>
    <dgm:cxn modelId="{84C43F7E-1D90-4316-A7CE-2F22A948DE58}" type="presParOf" srcId="{CA6242C4-9A95-4AEC-B796-2FCDFA3CCBF9}" destId="{12324CBB-2C32-475D-B096-CF99DD504723}" srcOrd="7" destOrd="0" presId="urn:microsoft.com/office/officeart/2005/8/layout/radial1"/>
    <dgm:cxn modelId="{24F141DE-C285-49E6-B716-1101E55DAEED}" type="presParOf" srcId="{12324CBB-2C32-475D-B096-CF99DD504723}" destId="{173683A5-117B-4366-A420-2709F0D75273}" srcOrd="0" destOrd="0" presId="urn:microsoft.com/office/officeart/2005/8/layout/radial1"/>
    <dgm:cxn modelId="{0346A01F-3E34-4CBD-BE81-EAF41AF2F3F1}" type="presParOf" srcId="{CA6242C4-9A95-4AEC-B796-2FCDFA3CCBF9}" destId="{1D54B7B6-E605-4F3D-B385-5939F4579B64}" srcOrd="8" destOrd="0" presId="urn:microsoft.com/office/officeart/2005/8/layout/radial1"/>
    <dgm:cxn modelId="{9901D51B-59EE-4E7D-90C3-B8563C6FA35D}" type="presParOf" srcId="{CA6242C4-9A95-4AEC-B796-2FCDFA3CCBF9}" destId="{302C2EAE-F2A8-4234-9B71-A669984555BF}" srcOrd="9" destOrd="0" presId="urn:microsoft.com/office/officeart/2005/8/layout/radial1"/>
    <dgm:cxn modelId="{A380F98A-F8DD-4FBF-B6E8-5E96F60D9454}" type="presParOf" srcId="{302C2EAE-F2A8-4234-9B71-A669984555BF}" destId="{B393CCC7-1F94-4E71-9E14-9D625790F6FA}" srcOrd="0" destOrd="0" presId="urn:microsoft.com/office/officeart/2005/8/layout/radial1"/>
    <dgm:cxn modelId="{7D076C74-1103-417B-BAF5-D86244CF670B}" type="presParOf" srcId="{CA6242C4-9A95-4AEC-B796-2FCDFA3CCBF9}" destId="{57C3DAC7-C763-45A6-BAA5-7E01608A9660}"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9EC0E-E694-4160-88FA-7F26CFF5E78B}">
      <dsp:nvSpPr>
        <dsp:cNvPr id="0" name=""/>
        <dsp:cNvSpPr/>
      </dsp:nvSpPr>
      <dsp:spPr>
        <a:xfrm>
          <a:off x="0" y="485641"/>
          <a:ext cx="3239094" cy="3853252"/>
        </a:xfrm>
        <a:prstGeom prst="roundRect">
          <a:avLst>
            <a:gd name="adj" fmla="val 10000"/>
          </a:avLst>
        </a:prstGeom>
        <a:solidFill>
          <a:srgbClr val="FF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u="sng" kern="1200" dirty="0">
              <a:solidFill>
                <a:schemeClr val="tx1"/>
              </a:solidFill>
            </a:rPr>
            <a:t>1 część oceny merytorycznej:</a:t>
          </a:r>
        </a:p>
        <a:p>
          <a:pPr lvl="0" algn="ctr" defTabSz="800100">
            <a:lnSpc>
              <a:spcPct val="90000"/>
            </a:lnSpc>
            <a:spcBef>
              <a:spcPct val="0"/>
            </a:spcBef>
            <a:spcAft>
              <a:spcPct val="35000"/>
            </a:spcAft>
          </a:pPr>
          <a:endParaRPr lang="pl-PL" sz="1800" b="1" u="sng" kern="1200" dirty="0">
            <a:solidFill>
              <a:schemeClr val="tx1"/>
            </a:solidFill>
          </a:endParaRPr>
        </a:p>
        <a:p>
          <a:pPr lvl="0" algn="ctr" defTabSz="800100">
            <a:lnSpc>
              <a:spcPct val="90000"/>
            </a:lnSpc>
            <a:spcBef>
              <a:spcPct val="0"/>
            </a:spcBef>
            <a:spcAft>
              <a:spcPct val="35000"/>
            </a:spcAft>
          </a:pPr>
          <a:r>
            <a:rPr lang="pl-PL" sz="1400" b="1" kern="1200" dirty="0">
              <a:solidFill>
                <a:schemeClr val="tx1"/>
              </a:solidFill>
            </a:rPr>
            <a:t>Ocena w zakresie zgodności </a:t>
          </a:r>
          <a:br>
            <a:rPr lang="pl-PL" sz="1400" b="1" kern="1200" dirty="0">
              <a:solidFill>
                <a:schemeClr val="tx1"/>
              </a:solidFill>
            </a:rPr>
          </a:br>
          <a:r>
            <a:rPr lang="pl-PL" sz="1400" b="1" kern="1200" dirty="0">
              <a:solidFill>
                <a:schemeClr val="tx1"/>
              </a:solidFill>
            </a:rPr>
            <a:t>ze Strategią ZIT/RIT</a:t>
          </a:r>
        </a:p>
        <a:p>
          <a:pPr lvl="0" algn="ctr" defTabSz="800100">
            <a:lnSpc>
              <a:spcPct val="90000"/>
            </a:lnSpc>
            <a:spcBef>
              <a:spcPct val="0"/>
            </a:spcBef>
            <a:spcAft>
              <a:spcPct val="35000"/>
            </a:spcAft>
          </a:pPr>
          <a:endParaRPr lang="pl-PL" sz="1400" b="1" kern="1200" dirty="0">
            <a:solidFill>
              <a:schemeClr val="tx1"/>
            </a:solidFill>
          </a:endParaRPr>
        </a:p>
        <a:p>
          <a:pPr lvl="0" algn="ctr" defTabSz="800100">
            <a:lnSpc>
              <a:spcPct val="90000"/>
            </a:lnSpc>
            <a:spcBef>
              <a:spcPct val="0"/>
            </a:spcBef>
            <a:spcAft>
              <a:spcPct val="35000"/>
            </a:spcAft>
          </a:pPr>
          <a:endParaRPr lang="pl-PL" sz="1400" b="1" kern="1200" dirty="0">
            <a:solidFill>
              <a:schemeClr val="tx1"/>
            </a:solidFill>
          </a:endParaRPr>
        </a:p>
        <a:p>
          <a:pPr lvl="0" algn="ctr" defTabSz="800100">
            <a:lnSpc>
              <a:spcPct val="90000"/>
            </a:lnSpc>
            <a:spcBef>
              <a:spcPct val="0"/>
            </a:spcBef>
            <a:spcAft>
              <a:spcPct val="35000"/>
            </a:spcAft>
          </a:pPr>
          <a:r>
            <a:rPr lang="pl-PL" sz="1400" b="1" kern="1200" dirty="0">
              <a:solidFill>
                <a:schemeClr val="tx1"/>
              </a:solidFill>
            </a:rPr>
            <a:t>IP ZIT/RIT (oceny dokonuje 2 członków KOP)</a:t>
          </a:r>
        </a:p>
        <a:p>
          <a:pPr lvl="0" algn="ctr" defTabSz="800100">
            <a:lnSpc>
              <a:spcPct val="90000"/>
            </a:lnSpc>
            <a:spcBef>
              <a:spcPct val="0"/>
            </a:spcBef>
            <a:spcAft>
              <a:spcPct val="35000"/>
            </a:spcAft>
          </a:pPr>
          <a:endParaRPr lang="pl-PL" sz="1400" b="1" kern="1200" dirty="0">
            <a:solidFill>
              <a:schemeClr val="tx1"/>
            </a:solidFill>
          </a:endParaRPr>
        </a:p>
        <a:p>
          <a:pPr lvl="0" algn="ctr" defTabSz="800100">
            <a:lnSpc>
              <a:spcPct val="90000"/>
            </a:lnSpc>
            <a:spcBef>
              <a:spcPct val="0"/>
            </a:spcBef>
            <a:spcAft>
              <a:spcPct val="35000"/>
            </a:spcAft>
          </a:pPr>
          <a:r>
            <a:rPr lang="pl-PL" sz="1400" b="1" kern="1200" dirty="0">
              <a:solidFill>
                <a:schemeClr val="tx1"/>
              </a:solidFill>
            </a:rPr>
            <a:t>Maksymalna liczba punktów 50</a:t>
          </a:r>
        </a:p>
        <a:p>
          <a:pPr lvl="0" algn="ctr" defTabSz="800100">
            <a:lnSpc>
              <a:spcPct val="90000"/>
            </a:lnSpc>
            <a:spcBef>
              <a:spcPct val="0"/>
            </a:spcBef>
            <a:spcAft>
              <a:spcPct val="35000"/>
            </a:spcAft>
          </a:pPr>
          <a:endParaRPr lang="pl-PL" sz="1400" b="1" kern="1200" dirty="0">
            <a:solidFill>
              <a:schemeClr val="tx1"/>
            </a:solidFill>
          </a:endParaRPr>
        </a:p>
        <a:p>
          <a:pPr lvl="0" algn="ctr" defTabSz="800100">
            <a:lnSpc>
              <a:spcPct val="90000"/>
            </a:lnSpc>
            <a:spcBef>
              <a:spcPct val="0"/>
            </a:spcBef>
            <a:spcAft>
              <a:spcPct val="35000"/>
            </a:spcAft>
          </a:pPr>
          <a:r>
            <a:rPr lang="pl-PL" sz="1400" b="1" kern="1200" dirty="0">
              <a:solidFill>
                <a:schemeClr val="tx1"/>
              </a:solidFill>
            </a:rPr>
            <a:t>Wniosek musi uzyskać 20 punktów (40%)</a:t>
          </a:r>
        </a:p>
        <a:p>
          <a:pPr lvl="0" algn="ctr" defTabSz="800100">
            <a:lnSpc>
              <a:spcPct val="90000"/>
            </a:lnSpc>
            <a:spcBef>
              <a:spcPct val="0"/>
            </a:spcBef>
            <a:spcAft>
              <a:spcPct val="35000"/>
            </a:spcAft>
          </a:pPr>
          <a:r>
            <a:rPr lang="pl-PL" sz="1400" b="1" kern="1200" dirty="0">
              <a:solidFill>
                <a:schemeClr val="tx1"/>
              </a:solidFill>
            </a:rPr>
            <a:t>kryteriów dodatkowych</a:t>
          </a:r>
        </a:p>
      </dsp:txBody>
      <dsp:txXfrm>
        <a:off x="94870" y="580511"/>
        <a:ext cx="3049354" cy="3663512"/>
      </dsp:txXfrm>
    </dsp:sp>
    <dsp:sp modelId="{EDD961F9-602A-439A-8957-5E0EAB403A8A}">
      <dsp:nvSpPr>
        <dsp:cNvPr id="0" name=""/>
        <dsp:cNvSpPr/>
      </dsp:nvSpPr>
      <dsp:spPr>
        <a:xfrm>
          <a:off x="3524468" y="2010620"/>
          <a:ext cx="687493" cy="803295"/>
        </a:xfrm>
        <a:prstGeom prst="rightArrow">
          <a:avLst>
            <a:gd name="adj1" fmla="val 60000"/>
            <a:gd name="adj2" fmla="val 50000"/>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pl-PL" sz="3400" kern="1200" dirty="0"/>
        </a:p>
      </dsp:txBody>
      <dsp:txXfrm>
        <a:off x="3524468" y="2171279"/>
        <a:ext cx="481245" cy="481977"/>
      </dsp:txXfrm>
    </dsp:sp>
    <dsp:sp modelId="{07A4BFEF-1779-48EF-97D7-4CD6641791BF}">
      <dsp:nvSpPr>
        <dsp:cNvPr id="0" name=""/>
        <dsp:cNvSpPr/>
      </dsp:nvSpPr>
      <dsp:spPr>
        <a:xfrm>
          <a:off x="4536250" y="555703"/>
          <a:ext cx="3239094" cy="3713129"/>
        </a:xfrm>
        <a:prstGeom prst="roundRect">
          <a:avLst>
            <a:gd name="adj" fmla="val 10000"/>
          </a:avLst>
        </a:prstGeom>
        <a:solidFill>
          <a:srgbClr val="66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u="sng" kern="1200" dirty="0">
              <a:solidFill>
                <a:schemeClr val="tx1"/>
              </a:solidFill>
            </a:rPr>
            <a:t>2 część oceny merytorycznej:</a:t>
          </a:r>
        </a:p>
        <a:p>
          <a:pPr lvl="0" algn="ctr" defTabSz="800100">
            <a:lnSpc>
              <a:spcPct val="90000"/>
            </a:lnSpc>
            <a:spcBef>
              <a:spcPct val="0"/>
            </a:spcBef>
            <a:spcAft>
              <a:spcPct val="35000"/>
            </a:spcAft>
          </a:pPr>
          <a:endParaRPr lang="pl-PL" sz="1800" b="1" u="sng" kern="1200" dirty="0">
            <a:solidFill>
              <a:schemeClr val="tx1"/>
            </a:solidFill>
          </a:endParaRPr>
        </a:p>
        <a:p>
          <a:pPr lvl="0" algn="ctr" defTabSz="800100">
            <a:lnSpc>
              <a:spcPct val="90000"/>
            </a:lnSpc>
            <a:spcBef>
              <a:spcPct val="0"/>
            </a:spcBef>
            <a:spcAft>
              <a:spcPct val="35000"/>
            </a:spcAft>
          </a:pPr>
          <a:r>
            <a:rPr lang="pl-PL" sz="1400" b="1" kern="1200" dirty="0">
              <a:solidFill>
                <a:schemeClr val="tx1"/>
              </a:solidFill>
            </a:rPr>
            <a:t>Ocena w zakresie ogólnych kryteriów merytorycznych i horyzontalnych </a:t>
          </a:r>
        </a:p>
        <a:p>
          <a:pPr lvl="0" algn="ctr" defTabSz="800100">
            <a:lnSpc>
              <a:spcPct val="90000"/>
            </a:lnSpc>
            <a:spcBef>
              <a:spcPct val="0"/>
            </a:spcBef>
            <a:spcAft>
              <a:spcPct val="35000"/>
            </a:spcAft>
          </a:pPr>
          <a:r>
            <a:rPr lang="pl-PL" sz="1400" b="1" kern="1200" dirty="0">
              <a:solidFill>
                <a:schemeClr val="tx1"/>
              </a:solidFill>
            </a:rPr>
            <a:t>(w tym negocjacje)</a:t>
          </a:r>
        </a:p>
        <a:p>
          <a:pPr lvl="0" algn="ctr" defTabSz="800100">
            <a:lnSpc>
              <a:spcPct val="90000"/>
            </a:lnSpc>
            <a:spcBef>
              <a:spcPct val="0"/>
            </a:spcBef>
            <a:spcAft>
              <a:spcPct val="35000"/>
            </a:spcAft>
          </a:pPr>
          <a:endParaRPr lang="pl-PL" sz="1400" b="1" kern="1200" dirty="0">
            <a:solidFill>
              <a:schemeClr val="tx1"/>
            </a:solidFill>
          </a:endParaRPr>
        </a:p>
        <a:p>
          <a:pPr lvl="0" algn="ctr" defTabSz="800100">
            <a:lnSpc>
              <a:spcPct val="90000"/>
            </a:lnSpc>
            <a:spcBef>
              <a:spcPct val="0"/>
            </a:spcBef>
            <a:spcAft>
              <a:spcPct val="35000"/>
            </a:spcAft>
          </a:pPr>
          <a:r>
            <a:rPr lang="pl-PL" sz="1400" b="1" u="none" kern="1200" dirty="0">
              <a:solidFill>
                <a:schemeClr val="tx1"/>
              </a:solidFill>
            </a:rPr>
            <a:t>IZ RPO </a:t>
          </a:r>
          <a:r>
            <a:rPr lang="pl-PL" sz="1400" b="1" kern="1200" dirty="0">
              <a:solidFill>
                <a:schemeClr val="tx1"/>
              </a:solidFill>
            </a:rPr>
            <a:t>(oceny dokonuje 2 członków KOP)</a:t>
          </a:r>
        </a:p>
        <a:p>
          <a:pPr lvl="0" algn="ctr" defTabSz="800100">
            <a:lnSpc>
              <a:spcPct val="90000"/>
            </a:lnSpc>
            <a:spcBef>
              <a:spcPct val="0"/>
            </a:spcBef>
            <a:spcAft>
              <a:spcPct val="35000"/>
            </a:spcAft>
          </a:pPr>
          <a:endParaRPr lang="pl-PL" sz="1400" b="1" kern="1200" dirty="0">
            <a:solidFill>
              <a:schemeClr val="tx1"/>
            </a:solidFill>
          </a:endParaRPr>
        </a:p>
        <a:p>
          <a:pPr lvl="0" algn="ctr" defTabSz="800100">
            <a:lnSpc>
              <a:spcPct val="90000"/>
            </a:lnSpc>
            <a:spcBef>
              <a:spcPct val="0"/>
            </a:spcBef>
            <a:spcAft>
              <a:spcPct val="35000"/>
            </a:spcAft>
          </a:pPr>
          <a:r>
            <a:rPr lang="pl-PL" sz="1400" b="1" kern="1200" dirty="0">
              <a:solidFill>
                <a:schemeClr val="tx1"/>
              </a:solidFill>
            </a:rPr>
            <a:t>Maksymalna liczba punktów 50 </a:t>
          </a:r>
        </a:p>
        <a:p>
          <a:pPr lvl="0" algn="ctr" defTabSz="800100">
            <a:lnSpc>
              <a:spcPct val="90000"/>
            </a:lnSpc>
            <a:spcBef>
              <a:spcPct val="0"/>
            </a:spcBef>
            <a:spcAft>
              <a:spcPct val="35000"/>
            </a:spcAft>
          </a:pPr>
          <a:endParaRPr lang="pl-PL" sz="1400" b="1" kern="1200" dirty="0">
            <a:solidFill>
              <a:schemeClr val="tx1"/>
            </a:solidFill>
          </a:endParaRPr>
        </a:p>
        <a:p>
          <a:pPr lvl="0" algn="ctr" defTabSz="800100">
            <a:lnSpc>
              <a:spcPct val="90000"/>
            </a:lnSpc>
            <a:spcBef>
              <a:spcPct val="0"/>
            </a:spcBef>
            <a:spcAft>
              <a:spcPct val="35000"/>
            </a:spcAft>
          </a:pPr>
          <a:r>
            <a:rPr lang="pl-PL" sz="1400" b="1" kern="1200" dirty="0">
              <a:solidFill>
                <a:schemeClr val="tx1"/>
              </a:solidFill>
            </a:rPr>
            <a:t>Wniosek musi uzyskać 30 punktów (60%)</a:t>
          </a:r>
        </a:p>
        <a:p>
          <a:pPr lvl="0" algn="ctr" defTabSz="800100">
            <a:lnSpc>
              <a:spcPct val="90000"/>
            </a:lnSpc>
            <a:spcBef>
              <a:spcPct val="0"/>
            </a:spcBef>
            <a:spcAft>
              <a:spcPct val="35000"/>
            </a:spcAft>
          </a:pPr>
          <a:endParaRPr lang="pl-PL" sz="1200" b="0" kern="1200" dirty="0">
            <a:solidFill>
              <a:schemeClr val="tx1"/>
            </a:solidFill>
          </a:endParaRPr>
        </a:p>
      </dsp:txBody>
      <dsp:txXfrm>
        <a:off x="4631120" y="650573"/>
        <a:ext cx="3049354" cy="3523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E1E8D-62A3-4547-AD32-1FE74501E83E}">
      <dsp:nvSpPr>
        <dsp:cNvPr id="0" name=""/>
        <dsp:cNvSpPr/>
      </dsp:nvSpPr>
      <dsp:spPr>
        <a:xfrm>
          <a:off x="0" y="511658"/>
          <a:ext cx="1997806" cy="853875"/>
        </a:xfrm>
        <a:prstGeom prst="rect">
          <a:avLst/>
        </a:prstGeom>
        <a:solidFill>
          <a:srgbClr val="66FF66"/>
        </a:solid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ctr" defTabSz="800100">
            <a:lnSpc>
              <a:spcPct val="90000"/>
            </a:lnSpc>
            <a:spcBef>
              <a:spcPct val="0"/>
            </a:spcBef>
            <a:spcAft>
              <a:spcPct val="35000"/>
            </a:spcAft>
          </a:pPr>
          <a:r>
            <a:rPr lang="pl-PL" sz="1800" b="1" kern="1200" dirty="0">
              <a:solidFill>
                <a:schemeClr val="tx1"/>
              </a:solidFill>
              <a:effectLst>
                <a:outerShdw blurRad="38100" dist="38100" dir="2700000" algn="tl">
                  <a:srgbClr val="000000">
                    <a:alpha val="43137"/>
                  </a:srgbClr>
                </a:outerShdw>
              </a:effectLst>
            </a:rPr>
            <a:t>Wskaźnik rezultatu bezpośredniego</a:t>
          </a:r>
        </a:p>
      </dsp:txBody>
      <dsp:txXfrm>
        <a:off x="0" y="511658"/>
        <a:ext cx="1997806" cy="853875"/>
      </dsp:txXfrm>
    </dsp:sp>
    <dsp:sp modelId="{B5369D11-1BAA-4278-9C18-15949E6E74C1}">
      <dsp:nvSpPr>
        <dsp:cNvPr id="0" name=""/>
        <dsp:cNvSpPr/>
      </dsp:nvSpPr>
      <dsp:spPr>
        <a:xfrm>
          <a:off x="1999746" y="12961"/>
          <a:ext cx="296568" cy="1906822"/>
        </a:xfrm>
        <a:prstGeom prst="leftBrace">
          <a:avLst>
            <a:gd name="adj1" fmla="val 35000"/>
            <a:gd name="adj2" fmla="val 5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CD15A4B-C0BD-4D93-A5CD-56D2B5A9CBE4}">
      <dsp:nvSpPr>
        <dsp:cNvPr id="0" name=""/>
        <dsp:cNvSpPr/>
      </dsp:nvSpPr>
      <dsp:spPr>
        <a:xfrm>
          <a:off x="2414942" y="49578"/>
          <a:ext cx="5359982" cy="1833587"/>
        </a:xfrm>
        <a:prstGeom prst="rect">
          <a:avLst/>
        </a:prstGeom>
        <a:solidFill>
          <a:srgbClr val="FF9933"/>
        </a:solidFill>
        <a:ln w="25400" cap="rnd"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pl-PL" sz="1700" b="1" kern="1200" dirty="0">
              <a:solidFill>
                <a:schemeClr val="tx1"/>
              </a:solidFill>
            </a:rPr>
            <a:t>Liczba osób zagrożonych ubóstwem lub wykluczeniem społecznym poszukujących pracy, uczestniczących w kształceniu lub szkoleniu, zdobywających kwalifikacje, pracujących (łącznie z prowadzącymi działalność na własny rachunek) po opuszczeniu programu</a:t>
          </a:r>
        </a:p>
      </dsp:txBody>
      <dsp:txXfrm>
        <a:off x="2414942" y="49578"/>
        <a:ext cx="5359982" cy="1833587"/>
      </dsp:txXfrm>
    </dsp:sp>
    <dsp:sp modelId="{739CCC2E-1F69-410D-8271-1C168527D169}">
      <dsp:nvSpPr>
        <dsp:cNvPr id="0" name=""/>
        <dsp:cNvSpPr/>
      </dsp:nvSpPr>
      <dsp:spPr>
        <a:xfrm>
          <a:off x="1939" y="2856194"/>
          <a:ext cx="1912909" cy="597712"/>
        </a:xfrm>
        <a:prstGeom prst="rect">
          <a:avLst/>
        </a:prstGeom>
        <a:solidFill>
          <a:srgbClr val="66FF66"/>
        </a:solid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ctr" defTabSz="800100">
            <a:lnSpc>
              <a:spcPct val="90000"/>
            </a:lnSpc>
            <a:spcBef>
              <a:spcPct val="0"/>
            </a:spcBef>
            <a:spcAft>
              <a:spcPct val="35000"/>
            </a:spcAft>
          </a:pPr>
          <a:r>
            <a:rPr lang="pl-PL" sz="1800" b="1" kern="1200" dirty="0">
              <a:solidFill>
                <a:schemeClr val="tx1"/>
              </a:solidFill>
              <a:effectLst>
                <a:outerShdw blurRad="38100" dist="38100" dir="2700000" algn="tl">
                  <a:srgbClr val="000000">
                    <a:alpha val="43137"/>
                  </a:srgbClr>
                </a:outerShdw>
              </a:effectLst>
            </a:rPr>
            <a:t>Wskaźniki produktu</a:t>
          </a:r>
        </a:p>
      </dsp:txBody>
      <dsp:txXfrm>
        <a:off x="1939" y="2856194"/>
        <a:ext cx="1912909" cy="597712"/>
      </dsp:txXfrm>
    </dsp:sp>
    <dsp:sp modelId="{B506C626-6A02-4DCE-BC84-9AB246197422}">
      <dsp:nvSpPr>
        <dsp:cNvPr id="0" name=""/>
        <dsp:cNvSpPr/>
      </dsp:nvSpPr>
      <dsp:spPr>
        <a:xfrm>
          <a:off x="1967544" y="2015545"/>
          <a:ext cx="361502" cy="2304934"/>
        </a:xfrm>
        <a:prstGeom prst="leftBrace">
          <a:avLst>
            <a:gd name="adj1" fmla="val 35000"/>
            <a:gd name="adj2" fmla="val 5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345A261-2932-4288-85A9-9BC5DB23A9BE}">
      <dsp:nvSpPr>
        <dsp:cNvPr id="0" name=""/>
        <dsp:cNvSpPr/>
      </dsp:nvSpPr>
      <dsp:spPr>
        <a:xfrm>
          <a:off x="2420952" y="2030879"/>
          <a:ext cx="5353114" cy="2248343"/>
        </a:xfrm>
        <a:prstGeom prst="rect">
          <a:avLst/>
        </a:prstGeom>
        <a:solidFill>
          <a:srgbClr val="FF9933"/>
        </a:solidFill>
        <a:ln w="25400" cap="flat"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pl-PL" sz="1700" b="1" kern="1200" dirty="0">
              <a:solidFill>
                <a:schemeClr val="tx1"/>
              </a:solidFill>
            </a:rPr>
            <a:t>Liczba środowisk objętych programami aktywności lokalnej</a:t>
          </a:r>
        </a:p>
        <a:p>
          <a:pPr marL="171450" lvl="1" indent="-171450" algn="l" defTabSz="755650">
            <a:lnSpc>
              <a:spcPct val="90000"/>
            </a:lnSpc>
            <a:spcBef>
              <a:spcPct val="0"/>
            </a:spcBef>
            <a:spcAft>
              <a:spcPct val="15000"/>
            </a:spcAft>
            <a:buChar char="••"/>
          </a:pPr>
          <a:r>
            <a:rPr lang="pl-PL" sz="1700" b="1" kern="1200" dirty="0">
              <a:solidFill>
                <a:schemeClr val="tx1"/>
              </a:solidFill>
            </a:rPr>
            <a:t>Liczba projektów zrealizowanych w pełni lub częściowo przez partnerów społecznych lub organizacje pozarządowe</a:t>
          </a:r>
        </a:p>
        <a:p>
          <a:pPr marL="171450" lvl="1" indent="-171450" algn="l" defTabSz="755650">
            <a:lnSpc>
              <a:spcPct val="90000"/>
            </a:lnSpc>
            <a:spcBef>
              <a:spcPct val="0"/>
            </a:spcBef>
            <a:spcAft>
              <a:spcPct val="15000"/>
            </a:spcAft>
            <a:buChar char="••"/>
          </a:pPr>
          <a:r>
            <a:rPr lang="pl-PL" sz="1700" b="1" kern="1200" dirty="0">
              <a:solidFill>
                <a:schemeClr val="tx1"/>
              </a:solidFill>
            </a:rPr>
            <a:t>Liczba osób zagrożonych ubóstwem lub wykluczeniem społecznym objętych wsparciem w programie</a:t>
          </a:r>
        </a:p>
        <a:p>
          <a:pPr marL="171450" lvl="1" indent="-171450" algn="l" defTabSz="755650">
            <a:lnSpc>
              <a:spcPct val="90000"/>
            </a:lnSpc>
            <a:spcBef>
              <a:spcPct val="0"/>
            </a:spcBef>
            <a:spcAft>
              <a:spcPct val="15000"/>
            </a:spcAft>
            <a:buChar char="••"/>
          </a:pPr>
          <a:endParaRPr lang="pl-PL" sz="1700" kern="1200" dirty="0"/>
        </a:p>
      </dsp:txBody>
      <dsp:txXfrm>
        <a:off x="2420952" y="2030879"/>
        <a:ext cx="5353114" cy="2248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9DBD5-1BEE-428E-8B4C-62902A2A6C40}">
      <dsp:nvSpPr>
        <dsp:cNvPr id="0" name=""/>
        <dsp:cNvSpPr/>
      </dsp:nvSpPr>
      <dsp:spPr>
        <a:xfrm>
          <a:off x="2939526" y="2073225"/>
          <a:ext cx="1602568" cy="1197647"/>
        </a:xfrm>
        <a:prstGeom prst="ellipse">
          <a:avLst/>
        </a:prstGeom>
        <a:solidFill>
          <a:srgbClr val="66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b="1" kern="1200" dirty="0">
              <a:solidFill>
                <a:schemeClr val="tx1"/>
              </a:solidFill>
              <a:effectLst>
                <a:outerShdw blurRad="38100" dist="38100" dir="2700000" algn="tl">
                  <a:srgbClr val="000000">
                    <a:alpha val="43137"/>
                  </a:srgbClr>
                </a:outerShdw>
              </a:effectLst>
            </a:rPr>
            <a:t>Standard minimum </a:t>
          </a:r>
        </a:p>
      </dsp:txBody>
      <dsp:txXfrm>
        <a:off x="3174217" y="2248616"/>
        <a:ext cx="1133186" cy="846865"/>
      </dsp:txXfrm>
    </dsp:sp>
    <dsp:sp modelId="{0D6AA1CE-5800-4819-8E8F-82AAD42DD39D}">
      <dsp:nvSpPr>
        <dsp:cNvPr id="0" name=""/>
        <dsp:cNvSpPr/>
      </dsp:nvSpPr>
      <dsp:spPr>
        <a:xfrm rot="16254724">
          <a:off x="3674250" y="1976508"/>
          <a:ext cx="154646" cy="38892"/>
        </a:xfrm>
        <a:custGeom>
          <a:avLst/>
          <a:gdLst/>
          <a:ahLst/>
          <a:cxnLst/>
          <a:rect l="0" t="0" r="0" b="0"/>
          <a:pathLst>
            <a:path>
              <a:moveTo>
                <a:pt x="0" y="19446"/>
              </a:moveTo>
              <a:lnTo>
                <a:pt x="154646" y="194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3747707" y="1992088"/>
        <a:ext cx="7732" cy="7732"/>
      </dsp:txXfrm>
    </dsp:sp>
    <dsp:sp modelId="{DE7F040D-B6D2-4A88-B687-9C8C77701CAC}">
      <dsp:nvSpPr>
        <dsp:cNvPr id="0" name=""/>
        <dsp:cNvSpPr/>
      </dsp:nvSpPr>
      <dsp:spPr>
        <a:xfrm>
          <a:off x="2834099" y="80383"/>
          <a:ext cx="1866671" cy="1838370"/>
        </a:xfrm>
        <a:prstGeom prst="ellipse">
          <a:avLst/>
        </a:prstGeom>
        <a:solidFill>
          <a:srgbClr val="FF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b="1" kern="1200" dirty="0">
              <a:solidFill>
                <a:schemeClr val="tx1"/>
              </a:solidFill>
              <a:effectLst>
                <a:outerShdw blurRad="38100" dist="38100" dir="2700000" algn="tl">
                  <a:srgbClr val="000000">
                    <a:alpha val="43137"/>
                  </a:srgbClr>
                </a:outerShdw>
              </a:effectLst>
            </a:rPr>
            <a:t>Istnienie (albo brak) barier </a:t>
          </a:r>
          <a:r>
            <a:rPr lang="pl-PL" sz="1400" b="1" kern="1200" dirty="0" smtClean="0">
              <a:solidFill>
                <a:schemeClr val="tx1"/>
              </a:solidFill>
              <a:effectLst>
                <a:outerShdw blurRad="38100" dist="38100" dir="2700000" algn="tl">
                  <a:srgbClr val="000000">
                    <a:alpha val="43137"/>
                  </a:srgbClr>
                </a:outerShdw>
              </a:effectLst>
            </a:rPr>
            <a:t>równościowych (1 pkt)</a:t>
          </a:r>
          <a:endParaRPr lang="pl-PL" sz="1400" kern="1200" dirty="0">
            <a:solidFill>
              <a:schemeClr val="tx1"/>
            </a:solidFill>
            <a:effectLst>
              <a:outerShdw blurRad="38100" dist="38100" dir="2700000" algn="tl">
                <a:srgbClr val="000000">
                  <a:alpha val="43137"/>
                </a:srgbClr>
              </a:outerShdw>
            </a:effectLst>
          </a:endParaRPr>
        </a:p>
      </dsp:txBody>
      <dsp:txXfrm>
        <a:off x="3107467" y="349606"/>
        <a:ext cx="1319935" cy="1299924"/>
      </dsp:txXfrm>
    </dsp:sp>
    <dsp:sp modelId="{009B8492-E043-48F2-A750-7790FBB43FC0}">
      <dsp:nvSpPr>
        <dsp:cNvPr id="0" name=""/>
        <dsp:cNvSpPr/>
      </dsp:nvSpPr>
      <dsp:spPr>
        <a:xfrm rot="20707104">
          <a:off x="4490325" y="2410162"/>
          <a:ext cx="325647" cy="38892"/>
        </a:xfrm>
        <a:custGeom>
          <a:avLst/>
          <a:gdLst/>
          <a:ahLst/>
          <a:cxnLst/>
          <a:rect l="0" t="0" r="0" b="0"/>
          <a:pathLst>
            <a:path>
              <a:moveTo>
                <a:pt x="0" y="19446"/>
              </a:moveTo>
              <a:lnTo>
                <a:pt x="325647" y="194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4645007" y="2421467"/>
        <a:ext cx="16282" cy="16282"/>
      </dsp:txXfrm>
    </dsp:sp>
    <dsp:sp modelId="{EC35FDEC-1401-4B96-99B6-A07279E7758B}">
      <dsp:nvSpPr>
        <dsp:cNvPr id="0" name=""/>
        <dsp:cNvSpPr/>
      </dsp:nvSpPr>
      <dsp:spPr>
        <a:xfrm>
          <a:off x="4777075" y="1246161"/>
          <a:ext cx="1867825" cy="1804684"/>
        </a:xfrm>
        <a:prstGeom prst="ellipse">
          <a:avLst/>
        </a:prstGeom>
        <a:solidFill>
          <a:srgbClr val="CC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b="1" kern="1200" dirty="0">
              <a:solidFill>
                <a:schemeClr val="tx1"/>
              </a:solidFill>
              <a:effectLst>
                <a:outerShdw blurRad="38100" dist="38100" dir="2700000" algn="tl">
                  <a:srgbClr val="000000">
                    <a:alpha val="43137"/>
                  </a:srgbClr>
                </a:outerShdw>
              </a:effectLst>
            </a:rPr>
            <a:t>Działania, odpowiadające na zidentyfikowane bariery </a:t>
          </a:r>
          <a:r>
            <a:rPr lang="pl-PL" sz="1400" b="1" kern="1200" dirty="0" smtClean="0">
              <a:solidFill>
                <a:schemeClr val="tx1"/>
              </a:solidFill>
              <a:effectLst>
                <a:outerShdw blurRad="38100" dist="38100" dir="2700000" algn="tl">
                  <a:srgbClr val="000000">
                    <a:alpha val="43137"/>
                  </a:srgbClr>
                </a:outerShdw>
              </a:effectLst>
            </a:rPr>
            <a:t>równościowe </a:t>
          </a:r>
          <a:br>
            <a:rPr lang="pl-PL" sz="1400" b="1" kern="1200" dirty="0" smtClean="0">
              <a:solidFill>
                <a:schemeClr val="tx1"/>
              </a:solidFill>
              <a:effectLst>
                <a:outerShdw blurRad="38100" dist="38100" dir="2700000" algn="tl">
                  <a:srgbClr val="000000">
                    <a:alpha val="43137"/>
                  </a:srgbClr>
                </a:outerShdw>
              </a:effectLst>
            </a:rPr>
          </a:br>
          <a:r>
            <a:rPr lang="pl-PL" sz="1400" b="1" kern="1200" dirty="0" smtClean="0">
              <a:solidFill>
                <a:schemeClr val="tx1"/>
              </a:solidFill>
              <a:effectLst>
                <a:outerShdw blurRad="38100" dist="38100" dir="2700000" algn="tl">
                  <a:srgbClr val="000000">
                    <a:alpha val="43137"/>
                  </a:srgbClr>
                </a:outerShdw>
              </a:effectLst>
            </a:rPr>
            <a:t>(2 pkt)</a:t>
          </a:r>
          <a:endParaRPr lang="pl-PL" sz="1400" kern="1200" dirty="0">
            <a:solidFill>
              <a:schemeClr val="tx1"/>
            </a:solidFill>
            <a:effectLst>
              <a:outerShdw blurRad="38100" dist="38100" dir="2700000" algn="tl">
                <a:srgbClr val="000000">
                  <a:alpha val="43137"/>
                </a:srgbClr>
              </a:outerShdw>
            </a:effectLst>
          </a:endParaRPr>
        </a:p>
      </dsp:txBody>
      <dsp:txXfrm>
        <a:off x="5050612" y="1510451"/>
        <a:ext cx="1320751" cy="1276104"/>
      </dsp:txXfrm>
    </dsp:sp>
    <dsp:sp modelId="{8ADC702C-969B-4418-BC43-F7ABA163FDF1}">
      <dsp:nvSpPr>
        <dsp:cNvPr id="0" name=""/>
        <dsp:cNvSpPr/>
      </dsp:nvSpPr>
      <dsp:spPr>
        <a:xfrm rot="3021614">
          <a:off x="4096084" y="3303236"/>
          <a:ext cx="367475" cy="38892"/>
        </a:xfrm>
        <a:custGeom>
          <a:avLst/>
          <a:gdLst/>
          <a:ahLst/>
          <a:cxnLst/>
          <a:rect l="0" t="0" r="0" b="0"/>
          <a:pathLst>
            <a:path>
              <a:moveTo>
                <a:pt x="0" y="19446"/>
              </a:moveTo>
              <a:lnTo>
                <a:pt x="367475" y="194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4270635" y="3313496"/>
        <a:ext cx="18373" cy="18373"/>
      </dsp:txXfrm>
    </dsp:sp>
    <dsp:sp modelId="{CDA900E8-33EB-4B0D-A559-39BBEE79DBE1}">
      <dsp:nvSpPr>
        <dsp:cNvPr id="0" name=""/>
        <dsp:cNvSpPr/>
      </dsp:nvSpPr>
      <dsp:spPr>
        <a:xfrm>
          <a:off x="4064644" y="3263457"/>
          <a:ext cx="1808210" cy="1781639"/>
        </a:xfrm>
        <a:prstGeom prst="ellipse">
          <a:avLst/>
        </a:prstGeom>
        <a:solidFill>
          <a:srgbClr val="FF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b="1" kern="1200" dirty="0">
              <a:solidFill>
                <a:schemeClr val="tx1"/>
              </a:solidFill>
              <a:effectLst>
                <a:outerShdw blurRad="38100" dist="38100" dir="2700000" algn="tl">
                  <a:srgbClr val="000000">
                    <a:alpha val="43137"/>
                  </a:srgbClr>
                </a:outerShdw>
              </a:effectLst>
            </a:rPr>
            <a:t>Przy</a:t>
          </a:r>
          <a:r>
            <a:rPr lang="pl-PL" sz="1400" b="1" kern="1200" baseline="0" dirty="0">
              <a:solidFill>
                <a:schemeClr val="tx1"/>
              </a:solidFill>
              <a:effectLst>
                <a:outerShdw blurRad="38100" dist="38100" dir="2700000" algn="tl">
                  <a:srgbClr val="000000">
                    <a:alpha val="43137"/>
                  </a:srgbClr>
                </a:outerShdw>
              </a:effectLst>
            </a:rPr>
            <a:t> braku barier - działania, które zapobiegną  ich </a:t>
          </a:r>
          <a:r>
            <a:rPr lang="pl-PL" sz="1400" b="1" kern="1200" baseline="0" dirty="0" smtClean="0">
              <a:solidFill>
                <a:schemeClr val="tx1"/>
              </a:solidFill>
              <a:effectLst>
                <a:outerShdw blurRad="38100" dist="38100" dir="2700000" algn="tl">
                  <a:srgbClr val="000000">
                    <a:alpha val="43137"/>
                  </a:srgbClr>
                </a:outerShdw>
              </a:effectLst>
            </a:rPr>
            <a:t>powstaniu </a:t>
          </a:r>
          <a:br>
            <a:rPr lang="pl-PL" sz="1400" b="1" kern="1200" baseline="0" dirty="0" smtClean="0">
              <a:solidFill>
                <a:schemeClr val="tx1"/>
              </a:solidFill>
              <a:effectLst>
                <a:outerShdw blurRad="38100" dist="38100" dir="2700000" algn="tl">
                  <a:srgbClr val="000000">
                    <a:alpha val="43137"/>
                  </a:srgbClr>
                </a:outerShdw>
              </a:effectLst>
            </a:rPr>
          </a:br>
          <a:r>
            <a:rPr lang="pl-PL" sz="1400" b="1" kern="1200" baseline="0" dirty="0" smtClean="0">
              <a:solidFill>
                <a:schemeClr val="tx1"/>
              </a:solidFill>
              <a:effectLst>
                <a:outerShdw blurRad="38100" dist="38100" dir="2700000" algn="tl">
                  <a:srgbClr val="000000">
                    <a:alpha val="43137"/>
                  </a:srgbClr>
                </a:outerShdw>
              </a:effectLst>
            </a:rPr>
            <a:t>(2 pkt)</a:t>
          </a:r>
          <a:endParaRPr lang="pl-PL" sz="1400" b="1" kern="1200" dirty="0">
            <a:solidFill>
              <a:schemeClr val="tx1"/>
            </a:solidFill>
            <a:effectLst>
              <a:outerShdw blurRad="38100" dist="38100" dir="2700000" algn="tl">
                <a:srgbClr val="000000">
                  <a:alpha val="43137"/>
                </a:srgbClr>
              </a:outerShdw>
            </a:effectLst>
          </a:endParaRPr>
        </a:p>
      </dsp:txBody>
      <dsp:txXfrm>
        <a:off x="4329450" y="3524372"/>
        <a:ext cx="1278598" cy="1259809"/>
      </dsp:txXfrm>
    </dsp:sp>
    <dsp:sp modelId="{12324CBB-2C32-475D-B096-CF99DD504723}">
      <dsp:nvSpPr>
        <dsp:cNvPr id="0" name=""/>
        <dsp:cNvSpPr/>
      </dsp:nvSpPr>
      <dsp:spPr>
        <a:xfrm rot="8071504">
          <a:off x="2907029" y="3285642"/>
          <a:ext cx="422300" cy="38892"/>
        </a:xfrm>
        <a:custGeom>
          <a:avLst/>
          <a:gdLst/>
          <a:ahLst/>
          <a:cxnLst/>
          <a:rect l="0" t="0" r="0" b="0"/>
          <a:pathLst>
            <a:path>
              <a:moveTo>
                <a:pt x="0" y="19446"/>
              </a:moveTo>
              <a:lnTo>
                <a:pt x="422300" y="194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10800000">
        <a:off x="3107622" y="3294531"/>
        <a:ext cx="21115" cy="21115"/>
      </dsp:txXfrm>
    </dsp:sp>
    <dsp:sp modelId="{1D54B7B6-E605-4F3D-B385-5939F4579B64}">
      <dsp:nvSpPr>
        <dsp:cNvPr id="0" name=""/>
        <dsp:cNvSpPr/>
      </dsp:nvSpPr>
      <dsp:spPr>
        <a:xfrm>
          <a:off x="1344477" y="3194574"/>
          <a:ext cx="1921063" cy="1874556"/>
        </a:xfrm>
        <a:prstGeom prst="ellipse">
          <a:avLst/>
        </a:prstGeom>
        <a:solidFill>
          <a:srgbClr val="00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b="1" kern="1200" dirty="0">
              <a:solidFill>
                <a:schemeClr val="tx1"/>
              </a:solidFill>
              <a:effectLst>
                <a:outerShdw blurRad="38100" dist="38100" dir="2700000" algn="tl">
                  <a:srgbClr val="000000">
                    <a:alpha val="43137"/>
                  </a:srgbClr>
                </a:outerShdw>
              </a:effectLst>
            </a:rPr>
            <a:t>Wskaźniki realizacji projektu  (K i M) i  sposób w który przyczynią się do zmniejszenia barier </a:t>
          </a:r>
          <a:r>
            <a:rPr lang="pl-PL" sz="1400" b="1" kern="1200" dirty="0" smtClean="0">
              <a:solidFill>
                <a:schemeClr val="tx1"/>
              </a:solidFill>
              <a:effectLst>
                <a:outerShdw blurRad="38100" dist="38100" dir="2700000" algn="tl">
                  <a:srgbClr val="000000">
                    <a:alpha val="43137"/>
                  </a:srgbClr>
                </a:outerShdw>
              </a:effectLst>
            </a:rPr>
            <a:t>równościowych </a:t>
          </a:r>
          <a:br>
            <a:rPr lang="pl-PL" sz="1400" b="1" kern="1200" dirty="0" smtClean="0">
              <a:solidFill>
                <a:schemeClr val="tx1"/>
              </a:solidFill>
              <a:effectLst>
                <a:outerShdw blurRad="38100" dist="38100" dir="2700000" algn="tl">
                  <a:srgbClr val="000000">
                    <a:alpha val="43137"/>
                  </a:srgbClr>
                </a:outerShdw>
              </a:effectLst>
            </a:rPr>
          </a:br>
          <a:r>
            <a:rPr lang="pl-PL" sz="1400" b="1" kern="1200" dirty="0" smtClean="0">
              <a:solidFill>
                <a:schemeClr val="tx1"/>
              </a:solidFill>
              <a:effectLst>
                <a:outerShdw blurRad="38100" dist="38100" dir="2700000" algn="tl">
                  <a:srgbClr val="000000">
                    <a:alpha val="43137"/>
                  </a:srgbClr>
                </a:outerShdw>
              </a:effectLst>
            </a:rPr>
            <a:t>(2 pkt) </a:t>
          </a:r>
          <a:endParaRPr lang="pl-PL" sz="1400" b="1" kern="1200" dirty="0">
            <a:solidFill>
              <a:schemeClr val="tx1"/>
            </a:solidFill>
            <a:effectLst>
              <a:outerShdw blurRad="38100" dist="38100" dir="2700000" algn="tl">
                <a:srgbClr val="000000">
                  <a:alpha val="43137"/>
                </a:srgbClr>
              </a:outerShdw>
            </a:effectLst>
          </a:endParaRPr>
        </a:p>
      </dsp:txBody>
      <dsp:txXfrm>
        <a:off x="1625810" y="3469096"/>
        <a:ext cx="1358397" cy="1325512"/>
      </dsp:txXfrm>
    </dsp:sp>
    <dsp:sp modelId="{302C2EAE-F2A8-4234-9B71-A669984555BF}">
      <dsp:nvSpPr>
        <dsp:cNvPr id="0" name=""/>
        <dsp:cNvSpPr/>
      </dsp:nvSpPr>
      <dsp:spPr>
        <a:xfrm rot="11941644">
          <a:off x="2678129" y="2345533"/>
          <a:ext cx="344537" cy="38892"/>
        </a:xfrm>
        <a:custGeom>
          <a:avLst/>
          <a:gdLst/>
          <a:ahLst/>
          <a:cxnLst/>
          <a:rect l="0" t="0" r="0" b="0"/>
          <a:pathLst>
            <a:path>
              <a:moveTo>
                <a:pt x="0" y="19446"/>
              </a:moveTo>
              <a:lnTo>
                <a:pt x="344537" y="194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10800000">
        <a:off x="2841784" y="2356366"/>
        <a:ext cx="17226" cy="17226"/>
      </dsp:txXfrm>
    </dsp:sp>
    <dsp:sp modelId="{57C3DAC7-C763-45A6-BAA5-7E01608A9660}">
      <dsp:nvSpPr>
        <dsp:cNvPr id="0" name=""/>
        <dsp:cNvSpPr/>
      </dsp:nvSpPr>
      <dsp:spPr>
        <a:xfrm>
          <a:off x="774205" y="1049600"/>
          <a:ext cx="1972217" cy="1878899"/>
        </a:xfrm>
        <a:prstGeom prst="ellipse">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rPr>
            <a:t>Równościowe zarządzanie </a:t>
          </a:r>
          <a:r>
            <a:rPr lang="pl-PL" sz="1400" b="1" kern="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projektem </a:t>
          </a:r>
          <a:br>
            <a:rPr lang="pl-PL" sz="1400" b="1" kern="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pl-PL" sz="1400" b="1" kern="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(1 pkt)</a:t>
          </a:r>
          <a:endParaRPr lang="pl-PL" sz="1400" kern="120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dsp:txBody>
      <dsp:txXfrm>
        <a:off x="1063029" y="1324758"/>
        <a:ext cx="1394569" cy="13285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Pionowa lista bloków"/>
  <dgm:desc val="Służy do przedstawiania pogrupowanych bloków informacji.  Nadaje się dobrze do dużych ilości tekstu poziomu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89250" cy="487363"/>
          </a:xfrm>
          <a:prstGeom prst="rect">
            <a:avLst/>
          </a:prstGeom>
        </p:spPr>
        <p:txBody>
          <a:bodyPr vert="horz" lIns="91440" tIns="45720" rIns="91440" bIns="45720" rtlCol="0"/>
          <a:lstStyle>
            <a:lvl1pPr algn="l">
              <a:defRPr sz="1200">
                <a:cs typeface="Arial" charset="0"/>
              </a:defRPr>
            </a:lvl1pPr>
          </a:lstStyle>
          <a:p>
            <a:pPr>
              <a:defRPr/>
            </a:pPr>
            <a:endParaRPr lang="pl-PL"/>
          </a:p>
        </p:txBody>
      </p:sp>
      <p:sp>
        <p:nvSpPr>
          <p:cNvPr id="3" name="Symbol zastępczy daty 2"/>
          <p:cNvSpPr>
            <a:spLocks noGrp="1"/>
          </p:cNvSpPr>
          <p:nvPr>
            <p:ph type="dt" sz="quarter" idx="1"/>
          </p:nvPr>
        </p:nvSpPr>
        <p:spPr>
          <a:xfrm>
            <a:off x="3778250" y="0"/>
            <a:ext cx="2889250" cy="487363"/>
          </a:xfrm>
          <a:prstGeom prst="rect">
            <a:avLst/>
          </a:prstGeom>
        </p:spPr>
        <p:txBody>
          <a:bodyPr vert="horz" lIns="91440" tIns="45720" rIns="91440" bIns="45720" rtlCol="0"/>
          <a:lstStyle>
            <a:lvl1pPr algn="r">
              <a:defRPr sz="1200">
                <a:cs typeface="Arial" charset="0"/>
              </a:defRPr>
            </a:lvl1pPr>
          </a:lstStyle>
          <a:p>
            <a:pPr>
              <a:defRPr/>
            </a:pPr>
            <a:fld id="{9D3D1381-D0F3-4B04-A4C6-88C992C94750}" type="datetimeFigureOut">
              <a:rPr lang="pl-PL"/>
              <a:pPr>
                <a:defRPr/>
              </a:pPr>
              <a:t>2017-11-27</a:t>
            </a:fld>
            <a:endParaRPr lang="pl-PL"/>
          </a:p>
        </p:txBody>
      </p:sp>
      <p:sp>
        <p:nvSpPr>
          <p:cNvPr id="4" name="Symbol zastępczy stopki 3"/>
          <p:cNvSpPr>
            <a:spLocks noGrp="1"/>
          </p:cNvSpPr>
          <p:nvPr>
            <p:ph type="ftr" sz="quarter" idx="2"/>
          </p:nvPr>
        </p:nvSpPr>
        <p:spPr>
          <a:xfrm>
            <a:off x="0" y="9264650"/>
            <a:ext cx="2889250" cy="487363"/>
          </a:xfrm>
          <a:prstGeom prst="rect">
            <a:avLst/>
          </a:prstGeom>
        </p:spPr>
        <p:txBody>
          <a:bodyPr vert="horz" lIns="91440" tIns="45720" rIns="91440" bIns="45720" rtlCol="0" anchor="b"/>
          <a:lstStyle>
            <a:lvl1pPr algn="l">
              <a:defRPr sz="1200">
                <a:cs typeface="Arial" charset="0"/>
              </a:defRPr>
            </a:lvl1pPr>
          </a:lstStyle>
          <a:p>
            <a:pPr>
              <a:defRPr/>
            </a:pPr>
            <a:endParaRPr lang="pl-PL"/>
          </a:p>
        </p:txBody>
      </p:sp>
      <p:sp>
        <p:nvSpPr>
          <p:cNvPr id="5" name="Symbol zastępczy numeru slajdu 4"/>
          <p:cNvSpPr>
            <a:spLocks noGrp="1"/>
          </p:cNvSpPr>
          <p:nvPr>
            <p:ph type="sldNum" sz="quarter" idx="3"/>
          </p:nvPr>
        </p:nvSpPr>
        <p:spPr>
          <a:xfrm>
            <a:off x="3778250" y="9264650"/>
            <a:ext cx="2889250" cy="4873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ED1EB61-8BE6-42F4-A431-63DFF18748CD}" type="slidenum">
              <a:rPr lang="pl-PL" altLang="en-US"/>
              <a:pPr/>
              <a:t>‹#›</a:t>
            </a:fld>
            <a:endParaRPr lang="pl-PL" altLang="en-US"/>
          </a:p>
        </p:txBody>
      </p:sp>
    </p:spTree>
    <p:extLst>
      <p:ext uri="{BB962C8B-B14F-4D97-AF65-F5344CB8AC3E}">
        <p14:creationId xmlns:p14="http://schemas.microsoft.com/office/powerpoint/2010/main" val="2409662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89250" cy="487363"/>
          </a:xfrm>
          <a:prstGeom prst="rect">
            <a:avLst/>
          </a:prstGeom>
        </p:spPr>
        <p:txBody>
          <a:bodyPr vert="horz" lIns="91440" tIns="45720" rIns="91440" bIns="45720" rtlCol="0"/>
          <a:lstStyle>
            <a:lvl1pPr algn="l">
              <a:defRPr sz="1200">
                <a:cs typeface="Arial" charset="0"/>
              </a:defRPr>
            </a:lvl1pPr>
          </a:lstStyle>
          <a:p>
            <a:pPr>
              <a:defRPr/>
            </a:pPr>
            <a:endParaRPr lang="pl-PL"/>
          </a:p>
        </p:txBody>
      </p:sp>
      <p:sp>
        <p:nvSpPr>
          <p:cNvPr id="3" name="Symbol zastępczy daty 2"/>
          <p:cNvSpPr>
            <a:spLocks noGrp="1"/>
          </p:cNvSpPr>
          <p:nvPr>
            <p:ph type="dt" idx="1"/>
          </p:nvPr>
        </p:nvSpPr>
        <p:spPr>
          <a:xfrm>
            <a:off x="3778250" y="0"/>
            <a:ext cx="2889250" cy="487363"/>
          </a:xfrm>
          <a:prstGeom prst="rect">
            <a:avLst/>
          </a:prstGeom>
        </p:spPr>
        <p:txBody>
          <a:bodyPr vert="horz" lIns="91440" tIns="45720" rIns="91440" bIns="45720" rtlCol="0"/>
          <a:lstStyle>
            <a:lvl1pPr algn="r">
              <a:defRPr sz="1200">
                <a:cs typeface="Arial" charset="0"/>
              </a:defRPr>
            </a:lvl1pPr>
          </a:lstStyle>
          <a:p>
            <a:pPr>
              <a:defRPr/>
            </a:pPr>
            <a:fld id="{BAC970FB-C055-4056-829B-EAA0EE7E338C}" type="datetimeFigureOut">
              <a:rPr lang="pl-PL"/>
              <a:pPr>
                <a:defRPr/>
              </a:pPr>
              <a:t>2017-11-27</a:t>
            </a:fld>
            <a:endParaRPr lang="pl-PL"/>
          </a:p>
        </p:txBody>
      </p:sp>
      <p:sp>
        <p:nvSpPr>
          <p:cNvPr id="4" name="Symbol zastępczy obrazu slajdu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66750" y="4632325"/>
            <a:ext cx="5335588" cy="4389438"/>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264650"/>
            <a:ext cx="2889250" cy="487363"/>
          </a:xfrm>
          <a:prstGeom prst="rect">
            <a:avLst/>
          </a:prstGeom>
        </p:spPr>
        <p:txBody>
          <a:bodyPr vert="horz" lIns="91440" tIns="45720" rIns="91440" bIns="45720" rtlCol="0" anchor="b"/>
          <a:lstStyle>
            <a:lvl1pPr algn="l">
              <a:defRPr sz="1200">
                <a:cs typeface="Arial" charset="0"/>
              </a:defRPr>
            </a:lvl1pPr>
          </a:lstStyle>
          <a:p>
            <a:pPr>
              <a:defRPr/>
            </a:pPr>
            <a:endParaRPr lang="pl-PL"/>
          </a:p>
        </p:txBody>
      </p:sp>
      <p:sp>
        <p:nvSpPr>
          <p:cNvPr id="7" name="Symbol zastępczy numeru slajdu 6"/>
          <p:cNvSpPr>
            <a:spLocks noGrp="1"/>
          </p:cNvSpPr>
          <p:nvPr>
            <p:ph type="sldNum" sz="quarter" idx="5"/>
          </p:nvPr>
        </p:nvSpPr>
        <p:spPr>
          <a:xfrm>
            <a:off x="3778250" y="9264650"/>
            <a:ext cx="2889250" cy="4873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4E67CF3-4083-4695-8C7F-7CBA019ABCE2}" type="slidenum">
              <a:rPr lang="pl-PL" altLang="en-US"/>
              <a:pPr/>
              <a:t>‹#›</a:t>
            </a:fld>
            <a:endParaRPr lang="pl-PL" altLang="en-US"/>
          </a:p>
        </p:txBody>
      </p:sp>
    </p:spTree>
    <p:extLst>
      <p:ext uri="{BB962C8B-B14F-4D97-AF65-F5344CB8AC3E}">
        <p14:creationId xmlns:p14="http://schemas.microsoft.com/office/powerpoint/2010/main" val="2385778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2867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A609FC3-8DC9-4F82-9470-57DF5B436AF0}" type="slidenum">
              <a:rPr lang="pl-PL" altLang="pl-PL"/>
              <a:pPr eaLnBrk="1" hangingPunct="1">
                <a:spcBef>
                  <a:spcPct val="0"/>
                </a:spcBef>
              </a:pPr>
              <a:t>22</a:t>
            </a:fld>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solidFill>
                <a:srgbClr val="000000"/>
              </a:solidFill>
            </a:endParaRPr>
          </a:p>
        </p:txBody>
      </p:sp>
      <p:sp>
        <p:nvSpPr>
          <p:cNvPr id="2970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EE1B90A-CCAA-4418-B96B-E97B8603D2EB}" type="slidenum">
              <a:rPr lang="pl-PL" altLang="pl-PL"/>
              <a:pPr eaLnBrk="1" hangingPunct="1">
                <a:spcBef>
                  <a:spcPct val="0"/>
                </a:spcBef>
              </a:pPr>
              <a:t>24</a:t>
            </a:fld>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3072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25C6AFB-45CA-42EB-8B71-275990E9A32C}" type="slidenum">
              <a:rPr lang="pl-PL" altLang="pl-PL"/>
              <a:pPr eaLnBrk="1" hangingPunct="1">
                <a:spcBef>
                  <a:spcPct val="0"/>
                </a:spcBef>
              </a:pPr>
              <a:t>25</a:t>
            </a:fld>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l-PL"/>
          </a:p>
        </p:txBody>
      </p:sp>
      <p:sp>
        <p:nvSpPr>
          <p:cNvPr id="4" name="Date Placeholder 3"/>
          <p:cNvSpPr>
            <a:spLocks noGrp="1"/>
          </p:cNvSpPr>
          <p:nvPr>
            <p:ph type="dt" sz="half" idx="10"/>
          </p:nvPr>
        </p:nvSpPr>
        <p:spPr/>
        <p:txBody>
          <a:bodyPr/>
          <a:lstStyle>
            <a:lvl1pPr>
              <a:defRPr/>
            </a:lvl1pPr>
          </a:lstStyle>
          <a:p>
            <a:pPr>
              <a:defRPr/>
            </a:pPr>
            <a:fld id="{6382EC90-DDC5-46AC-9F49-0B527A3AD381}" type="datetimeFigureOut">
              <a:rPr lang="pl-PL"/>
              <a:pPr>
                <a:defRPr/>
              </a:pPr>
              <a:t>2017-11-27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ED408EA9-8A9F-47F2-AB33-C3590F0588A3}" type="slidenum">
              <a:rPr lang="pl-PL" altLang="pl-PL"/>
              <a:pPr/>
              <a:t>‹#›</a:t>
            </a:fld>
            <a:endParaRPr lang="pl-PL" altLang="pl-PL"/>
          </a:p>
        </p:txBody>
      </p:sp>
    </p:spTree>
    <p:extLst>
      <p:ext uri="{BB962C8B-B14F-4D97-AF65-F5344CB8AC3E}">
        <p14:creationId xmlns:p14="http://schemas.microsoft.com/office/powerpoint/2010/main" val="328755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lvl1pPr>
              <a:defRPr/>
            </a:lvl1pPr>
          </a:lstStyle>
          <a:p>
            <a:pPr>
              <a:defRPr/>
            </a:pPr>
            <a:fld id="{8CDEFB4B-25EA-4F07-B150-2D0C94F6BBB5}" type="datetimeFigureOut">
              <a:rPr lang="pl-PL"/>
              <a:pPr>
                <a:defRPr/>
              </a:pPr>
              <a:t>2017-11-27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E15155BE-6F59-4802-938C-9711E8B87725}" type="slidenum">
              <a:rPr lang="pl-PL" altLang="pl-PL"/>
              <a:pPr/>
              <a:t>‹#›</a:t>
            </a:fld>
            <a:endParaRPr lang="pl-PL" altLang="pl-PL"/>
          </a:p>
        </p:txBody>
      </p:sp>
    </p:spTree>
    <p:extLst>
      <p:ext uri="{BB962C8B-B14F-4D97-AF65-F5344CB8AC3E}">
        <p14:creationId xmlns:p14="http://schemas.microsoft.com/office/powerpoint/2010/main" val="35470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lvl1pPr>
              <a:defRPr/>
            </a:lvl1pPr>
          </a:lstStyle>
          <a:p>
            <a:pPr>
              <a:defRPr/>
            </a:pPr>
            <a:fld id="{AAA4430F-93FC-42C9-BBB2-399925D7B20B}" type="datetimeFigureOut">
              <a:rPr lang="pl-PL"/>
              <a:pPr>
                <a:defRPr/>
              </a:pPr>
              <a:t>2017-11-27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8657DF91-DF07-47CA-9CA2-D1A94DA2E3E2}" type="slidenum">
              <a:rPr lang="pl-PL" altLang="pl-PL"/>
              <a:pPr/>
              <a:t>‹#›</a:t>
            </a:fld>
            <a:endParaRPr lang="pl-PL" altLang="pl-PL"/>
          </a:p>
        </p:txBody>
      </p:sp>
    </p:spTree>
    <p:extLst>
      <p:ext uri="{BB962C8B-B14F-4D97-AF65-F5344CB8AC3E}">
        <p14:creationId xmlns:p14="http://schemas.microsoft.com/office/powerpoint/2010/main" val="1462569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lvl1pPr>
              <a:defRPr/>
            </a:lvl1pPr>
          </a:lstStyle>
          <a:p>
            <a:pPr>
              <a:defRPr/>
            </a:pPr>
            <a:fld id="{B93A29FF-0093-4448-8771-2387FB541D01}" type="datetimeFigureOut">
              <a:rPr lang="pl-PL"/>
              <a:pPr>
                <a:defRPr/>
              </a:pPr>
              <a:t>2017-11-27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F202D99F-7838-406E-B904-2CA8ECFCE266}" type="slidenum">
              <a:rPr lang="pl-PL" altLang="pl-PL"/>
              <a:pPr/>
              <a:t>‹#›</a:t>
            </a:fld>
            <a:endParaRPr lang="pl-PL" altLang="pl-PL"/>
          </a:p>
        </p:txBody>
      </p:sp>
    </p:spTree>
    <p:extLst>
      <p:ext uri="{BB962C8B-B14F-4D97-AF65-F5344CB8AC3E}">
        <p14:creationId xmlns:p14="http://schemas.microsoft.com/office/powerpoint/2010/main" val="84496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lvl1pPr>
              <a:defRPr/>
            </a:lvl1pPr>
          </a:lstStyle>
          <a:p>
            <a:pPr>
              <a:defRPr/>
            </a:pPr>
            <a:fld id="{AA4B9300-4253-4EF7-A22E-B0B7F8F3BC2C}" type="datetimeFigureOut">
              <a:rPr lang="pl-PL"/>
              <a:pPr>
                <a:defRPr/>
              </a:pPr>
              <a:t>2017-11-27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D8BFC007-652B-4E54-B330-3CBBB66EE004}" type="slidenum">
              <a:rPr lang="pl-PL" altLang="pl-PL"/>
              <a:pPr/>
              <a:t>‹#›</a:t>
            </a:fld>
            <a:endParaRPr lang="pl-PL" altLang="pl-PL"/>
          </a:p>
        </p:txBody>
      </p:sp>
    </p:spTree>
    <p:extLst>
      <p:ext uri="{BB962C8B-B14F-4D97-AF65-F5344CB8AC3E}">
        <p14:creationId xmlns:p14="http://schemas.microsoft.com/office/powerpoint/2010/main" val="199671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13530BB-869E-49E6-9C6F-920F459D712A}" type="datetimeFigureOut">
              <a:rPr lang="pl-PL"/>
              <a:pPr>
                <a:defRPr/>
              </a:pPr>
              <a:t>2017-11-27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6C7EF33F-0110-4136-8F97-84048AE02B73}" type="slidenum">
              <a:rPr lang="pl-PL" altLang="pl-PL"/>
              <a:pPr/>
              <a:t>‹#›</a:t>
            </a:fld>
            <a:endParaRPr lang="pl-PL" altLang="pl-PL"/>
          </a:p>
        </p:txBody>
      </p:sp>
    </p:spTree>
    <p:extLst>
      <p:ext uri="{BB962C8B-B14F-4D97-AF65-F5344CB8AC3E}">
        <p14:creationId xmlns:p14="http://schemas.microsoft.com/office/powerpoint/2010/main" val="35657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3"/>
          <p:cNvSpPr>
            <a:spLocks noGrp="1"/>
          </p:cNvSpPr>
          <p:nvPr>
            <p:ph type="dt" sz="half" idx="10"/>
          </p:nvPr>
        </p:nvSpPr>
        <p:spPr/>
        <p:txBody>
          <a:bodyPr/>
          <a:lstStyle>
            <a:lvl1pPr>
              <a:defRPr/>
            </a:lvl1pPr>
          </a:lstStyle>
          <a:p>
            <a:pPr>
              <a:defRPr/>
            </a:pPr>
            <a:fld id="{F7C60E52-B80A-4488-9E81-682724C36499}" type="datetimeFigureOut">
              <a:rPr lang="pl-PL"/>
              <a:pPr>
                <a:defRPr/>
              </a:pPr>
              <a:t>2017-11-27</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fld id="{A37E1E38-6890-424C-8450-2B66E70A6446}" type="slidenum">
              <a:rPr lang="pl-PL" altLang="pl-PL"/>
              <a:pPr/>
              <a:t>‹#›</a:t>
            </a:fld>
            <a:endParaRPr lang="pl-PL" altLang="pl-PL"/>
          </a:p>
        </p:txBody>
      </p:sp>
    </p:spTree>
    <p:extLst>
      <p:ext uri="{BB962C8B-B14F-4D97-AF65-F5344CB8AC3E}">
        <p14:creationId xmlns:p14="http://schemas.microsoft.com/office/powerpoint/2010/main" val="333256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3"/>
          <p:cNvSpPr>
            <a:spLocks noGrp="1"/>
          </p:cNvSpPr>
          <p:nvPr>
            <p:ph type="dt" sz="half" idx="10"/>
          </p:nvPr>
        </p:nvSpPr>
        <p:spPr/>
        <p:txBody>
          <a:bodyPr/>
          <a:lstStyle>
            <a:lvl1pPr>
              <a:defRPr/>
            </a:lvl1pPr>
          </a:lstStyle>
          <a:p>
            <a:pPr>
              <a:defRPr/>
            </a:pPr>
            <a:fld id="{2A2CD72D-5560-49B6-93AE-674D90436351}" type="datetimeFigureOut">
              <a:rPr lang="pl-PL"/>
              <a:pPr>
                <a:defRPr/>
              </a:pPr>
              <a:t>2017-11-27</a:t>
            </a:fld>
            <a:endParaRPr lang="pl-PL"/>
          </a:p>
        </p:txBody>
      </p:sp>
      <p:sp>
        <p:nvSpPr>
          <p:cNvPr id="8" name="Footer Placeholder 4"/>
          <p:cNvSpPr>
            <a:spLocks noGrp="1"/>
          </p:cNvSpPr>
          <p:nvPr>
            <p:ph type="ftr" sz="quarter" idx="11"/>
          </p:nvPr>
        </p:nvSpPr>
        <p:spPr/>
        <p:txBody>
          <a:bodyPr/>
          <a:lstStyle>
            <a:lvl1pPr>
              <a:defRPr/>
            </a:lvl1pPr>
          </a:lstStyle>
          <a:p>
            <a:pPr>
              <a:defRPr/>
            </a:pPr>
            <a:endParaRPr lang="pl-PL"/>
          </a:p>
        </p:txBody>
      </p:sp>
      <p:sp>
        <p:nvSpPr>
          <p:cNvPr id="9" name="Slide Number Placeholder 5"/>
          <p:cNvSpPr>
            <a:spLocks noGrp="1"/>
          </p:cNvSpPr>
          <p:nvPr>
            <p:ph type="sldNum" sz="quarter" idx="12"/>
          </p:nvPr>
        </p:nvSpPr>
        <p:spPr/>
        <p:txBody>
          <a:bodyPr/>
          <a:lstStyle>
            <a:lvl1pPr>
              <a:defRPr/>
            </a:lvl1pPr>
          </a:lstStyle>
          <a:p>
            <a:fld id="{13920357-B27D-4EFD-BCA7-22C348FBAC04}" type="slidenum">
              <a:rPr lang="pl-PL" altLang="pl-PL"/>
              <a:pPr/>
              <a:t>‹#›</a:t>
            </a:fld>
            <a:endParaRPr lang="pl-PL" altLang="pl-PL"/>
          </a:p>
        </p:txBody>
      </p:sp>
    </p:spTree>
    <p:extLst>
      <p:ext uri="{BB962C8B-B14F-4D97-AF65-F5344CB8AC3E}">
        <p14:creationId xmlns:p14="http://schemas.microsoft.com/office/powerpoint/2010/main" val="249000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Date Placeholder 3"/>
          <p:cNvSpPr>
            <a:spLocks noGrp="1"/>
          </p:cNvSpPr>
          <p:nvPr>
            <p:ph type="dt" sz="half" idx="10"/>
          </p:nvPr>
        </p:nvSpPr>
        <p:spPr/>
        <p:txBody>
          <a:bodyPr/>
          <a:lstStyle>
            <a:lvl1pPr>
              <a:defRPr/>
            </a:lvl1pPr>
          </a:lstStyle>
          <a:p>
            <a:pPr>
              <a:defRPr/>
            </a:pPr>
            <a:fld id="{AECF4C39-D722-4AAB-81CA-CA0CF3D2115C}" type="datetimeFigureOut">
              <a:rPr lang="pl-PL"/>
              <a:pPr>
                <a:defRPr/>
              </a:pPr>
              <a:t>2017-11-27</a:t>
            </a:fld>
            <a:endParaRPr lang="pl-PL"/>
          </a:p>
        </p:txBody>
      </p:sp>
      <p:sp>
        <p:nvSpPr>
          <p:cNvPr id="4" name="Footer Placeholder 4"/>
          <p:cNvSpPr>
            <a:spLocks noGrp="1"/>
          </p:cNvSpPr>
          <p:nvPr>
            <p:ph type="ftr" sz="quarter" idx="11"/>
          </p:nvPr>
        </p:nvSpPr>
        <p:spPr/>
        <p:txBody>
          <a:bodyPr/>
          <a:lstStyle>
            <a:lvl1pPr>
              <a:defRPr/>
            </a:lvl1pPr>
          </a:lstStyle>
          <a:p>
            <a:pPr>
              <a:defRPr/>
            </a:pPr>
            <a:endParaRPr lang="pl-PL"/>
          </a:p>
        </p:txBody>
      </p:sp>
      <p:sp>
        <p:nvSpPr>
          <p:cNvPr id="5" name="Slide Number Placeholder 5"/>
          <p:cNvSpPr>
            <a:spLocks noGrp="1"/>
          </p:cNvSpPr>
          <p:nvPr>
            <p:ph type="sldNum" sz="quarter" idx="12"/>
          </p:nvPr>
        </p:nvSpPr>
        <p:spPr/>
        <p:txBody>
          <a:bodyPr/>
          <a:lstStyle>
            <a:lvl1pPr>
              <a:defRPr/>
            </a:lvl1pPr>
          </a:lstStyle>
          <a:p>
            <a:fld id="{60BB1B30-9593-403A-B2AC-92D14C6A2076}" type="slidenum">
              <a:rPr lang="pl-PL" altLang="pl-PL"/>
              <a:pPr/>
              <a:t>‹#›</a:t>
            </a:fld>
            <a:endParaRPr lang="pl-PL" altLang="pl-PL"/>
          </a:p>
        </p:txBody>
      </p:sp>
    </p:spTree>
    <p:extLst>
      <p:ext uri="{BB962C8B-B14F-4D97-AF65-F5344CB8AC3E}">
        <p14:creationId xmlns:p14="http://schemas.microsoft.com/office/powerpoint/2010/main" val="6233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8B285E-A6AF-42B0-AD60-FA296AD0E907}" type="datetimeFigureOut">
              <a:rPr lang="pl-PL"/>
              <a:pPr>
                <a:defRPr/>
              </a:pPr>
              <a:t>2017-11-27</a:t>
            </a:fld>
            <a:endParaRPr lang="pl-PL"/>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fld id="{C15D6C7A-269D-453B-933A-A08A33486F3B}" type="slidenum">
              <a:rPr lang="pl-PL" altLang="pl-PL"/>
              <a:pPr/>
              <a:t>‹#›</a:t>
            </a:fld>
            <a:endParaRPr lang="pl-PL" altLang="pl-PL"/>
          </a:p>
        </p:txBody>
      </p:sp>
    </p:spTree>
    <p:extLst>
      <p:ext uri="{BB962C8B-B14F-4D97-AF65-F5344CB8AC3E}">
        <p14:creationId xmlns:p14="http://schemas.microsoft.com/office/powerpoint/2010/main" val="116392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404CF60-B851-4CE9-B18F-4EC7B2FE096B}" type="datetimeFigureOut">
              <a:rPr lang="pl-PL"/>
              <a:pPr>
                <a:defRPr/>
              </a:pPr>
              <a:t>2017-11-27</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fld id="{1A00FFD6-CF54-4CF5-A3A2-DBCA62D9A1C4}" type="slidenum">
              <a:rPr lang="pl-PL" altLang="pl-PL"/>
              <a:pPr/>
              <a:t>‹#›</a:t>
            </a:fld>
            <a:endParaRPr lang="pl-PL" altLang="pl-PL"/>
          </a:p>
        </p:txBody>
      </p:sp>
    </p:spTree>
    <p:extLst>
      <p:ext uri="{BB962C8B-B14F-4D97-AF65-F5344CB8AC3E}">
        <p14:creationId xmlns:p14="http://schemas.microsoft.com/office/powerpoint/2010/main" val="68309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EF608B7-60B9-4F1E-8F3E-19EC43AC4DCE}" type="datetimeFigureOut">
              <a:rPr lang="pl-PL"/>
              <a:pPr>
                <a:defRPr/>
              </a:pPr>
              <a:t>2017-11-27</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fld id="{5ECD741E-2984-41A6-9B73-6C13BCFC74E6}" type="slidenum">
              <a:rPr lang="pl-PL" altLang="pl-PL"/>
              <a:pPr/>
              <a:t>‹#›</a:t>
            </a:fld>
            <a:endParaRPr lang="pl-PL" altLang="pl-PL"/>
          </a:p>
        </p:txBody>
      </p:sp>
    </p:spTree>
    <p:extLst>
      <p:ext uri="{BB962C8B-B14F-4D97-AF65-F5344CB8AC3E}">
        <p14:creationId xmlns:p14="http://schemas.microsoft.com/office/powerpoint/2010/main" val="82555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l-PL"/>
              <a:t>Click to edit Master title style</a:t>
            </a:r>
            <a:endParaRPr lang="pl-PL" altLang="pl-PL"/>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l-PL"/>
              <a:t>Click to edit Master text styles</a:t>
            </a:r>
          </a:p>
          <a:p>
            <a:pPr lvl="1"/>
            <a:r>
              <a:rPr lang="en-US" altLang="pl-PL"/>
              <a:t>Second level</a:t>
            </a:r>
          </a:p>
          <a:p>
            <a:pPr lvl="2"/>
            <a:r>
              <a:rPr lang="en-US" altLang="pl-PL"/>
              <a:t>Third level</a:t>
            </a:r>
          </a:p>
          <a:p>
            <a:pPr lvl="3"/>
            <a:r>
              <a:rPr lang="en-US" altLang="pl-PL"/>
              <a:t>Fourth level</a:t>
            </a:r>
          </a:p>
          <a:p>
            <a:pPr lvl="4"/>
            <a:r>
              <a:rPr lang="en-US" altLang="pl-PL"/>
              <a:t>Fifth level</a:t>
            </a:r>
            <a:endParaRPr lang="pl-PL" altLang="pl-P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EA572AD-6C37-4290-828B-1BCED40A44C4}" type="datetimeFigureOut">
              <a:rPr lang="pl-PL"/>
              <a:pPr>
                <a:defRPr/>
              </a:pPr>
              <a:t>2017-11-27</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9548CC2-41C3-4C6B-A86D-06A3E0FA32A5}" type="slidenum">
              <a:rPr lang="pl-PL" altLang="pl-PL"/>
              <a:pPr/>
              <a:t>‹#›</a:t>
            </a:fld>
            <a:endParaRPr lang="pl-PL" alt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em\Dropbox\musk grafika\107_Urząd RPO\logo RZŚ\JPG\RZŚ_podstawow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oem\Desktop\RZŚ_negaty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4"/>
          <p:cNvSpPr txBox="1">
            <a:spLocks noChangeArrowheads="1"/>
          </p:cNvSpPr>
          <p:nvPr/>
        </p:nvSpPr>
        <p:spPr bwMode="auto">
          <a:xfrm>
            <a:off x="4140200" y="2244725"/>
            <a:ext cx="4722813" cy="1400175"/>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600" dirty="0">
              <a:solidFill>
                <a:srgbClr val="636466"/>
              </a:solidFill>
              <a:latin typeface="Novecento wide Normal" pitchFamily="50" charset="-18"/>
            </a:endParaRPr>
          </a:p>
          <a:p>
            <a:pPr eaLnBrk="1" hangingPunct="1">
              <a:spcBef>
                <a:spcPct val="0"/>
              </a:spcBef>
              <a:buFont typeface="Arial" panose="020B0604020202020204" pitchFamily="34" charset="0"/>
              <a:buNone/>
            </a:pPr>
            <a:r>
              <a:rPr lang="pl-PL" altLang="pl-PL" sz="1800" b="1" dirty="0">
                <a:solidFill>
                  <a:srgbClr val="636466"/>
                </a:solidFill>
                <a:latin typeface="Novecento wide Book" pitchFamily="50" charset="-18"/>
              </a:rPr>
              <a:t>Spotkanie informacyjne dotyczące naboru nr.: </a:t>
            </a:r>
            <a:r>
              <a:rPr lang="pl-PL" altLang="pl-PL" sz="1800" b="1" dirty="0" smtClean="0">
                <a:solidFill>
                  <a:srgbClr val="636466"/>
                </a:solidFill>
                <a:latin typeface="Novecento wide Book" pitchFamily="50" charset="-18"/>
              </a:rPr>
              <a:t>RPSL.09.01.02-IZ.01-24-209/17 </a:t>
            </a:r>
            <a:r>
              <a:rPr lang="pl-PL" altLang="pl-PL" sz="1800" b="1" dirty="0">
                <a:solidFill>
                  <a:srgbClr val="636466"/>
                </a:solidFill>
                <a:latin typeface="Novecento wide Book" pitchFamily="50" charset="-18"/>
              </a:rPr>
              <a:t>dla Działania 9.1 Aktywna integracja</a:t>
            </a:r>
          </a:p>
          <a:p>
            <a:pPr eaLnBrk="1" hangingPunct="1">
              <a:spcBef>
                <a:spcPct val="0"/>
              </a:spcBef>
              <a:buFont typeface="Arial" panose="020B0604020202020204" pitchFamily="34" charset="0"/>
              <a:buNone/>
            </a:pPr>
            <a:endParaRPr lang="pl-PL" altLang="pl-PL" sz="1500" b="1" dirty="0">
              <a:solidFill>
                <a:srgbClr val="636466"/>
              </a:solidFill>
              <a:latin typeface="Novecento wide Normal" pitchFamily="50" charset="-18"/>
            </a:endParaRPr>
          </a:p>
        </p:txBody>
      </p:sp>
      <p:sp>
        <p:nvSpPr>
          <p:cNvPr id="2053" name="Rectangle 7"/>
          <p:cNvSpPr>
            <a:spLocks noChangeArrowheads="1"/>
          </p:cNvSpPr>
          <p:nvPr/>
        </p:nvSpPr>
        <p:spPr bwMode="auto">
          <a:xfrm>
            <a:off x="5580112" y="3925888"/>
            <a:ext cx="3308301" cy="338554"/>
          </a:xfrm>
          <a:prstGeom prst="rect">
            <a:avLst/>
          </a:prstGeom>
          <a:noFill/>
          <a:ln w="381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600" b="1" dirty="0" smtClean="0">
                <a:solidFill>
                  <a:srgbClr val="636466"/>
                </a:solidFill>
                <a:latin typeface="Lato" pitchFamily="34" charset="0"/>
              </a:rPr>
              <a:t>Częstochowa, </a:t>
            </a:r>
            <a:r>
              <a:rPr lang="pl-PL" altLang="pl-PL" sz="1600" b="1" dirty="0">
                <a:solidFill>
                  <a:srgbClr val="636466"/>
                </a:solidFill>
                <a:latin typeface="Lato" pitchFamily="34" charset="0"/>
              </a:rPr>
              <a:t>5</a:t>
            </a:r>
            <a:r>
              <a:rPr lang="pl-PL" altLang="pl-PL" sz="1600" b="1" dirty="0" smtClean="0">
                <a:solidFill>
                  <a:srgbClr val="636466"/>
                </a:solidFill>
                <a:latin typeface="Lato" pitchFamily="34" charset="0"/>
              </a:rPr>
              <a:t> grudnia </a:t>
            </a:r>
            <a:r>
              <a:rPr lang="pl-PL" altLang="pl-PL" sz="1600" b="1" dirty="0">
                <a:solidFill>
                  <a:srgbClr val="636466"/>
                </a:solidFill>
                <a:latin typeface="Lato" pitchFamily="34" charset="0"/>
              </a:rPr>
              <a:t>2017</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5576946"/>
            <a:ext cx="46863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p:cNvSpPr>
            <a:spLocks noGrp="1" noChangeArrowheads="1"/>
          </p:cNvSpPr>
          <p:nvPr>
            <p:ph type="title"/>
          </p:nvPr>
        </p:nvSpPr>
        <p:spPr>
          <a:xfrm>
            <a:off x="230188" y="692150"/>
            <a:ext cx="3084512" cy="369888"/>
          </a:xfrm>
          <a:noFill/>
          <a:ln w="76200">
            <a:solidFill>
              <a:srgbClr val="636466"/>
            </a:solidFill>
            <a:miter lim="800000"/>
            <a:headEnd/>
            <a:tailEnd/>
          </a:ln>
        </p:spPr>
        <p:txBody>
          <a:bodyPr>
            <a:spAutoFit/>
          </a:bodyPr>
          <a:lstStyle/>
          <a:p>
            <a:pPr algn="l" eaLnBrk="1" hangingPunct="1"/>
            <a:r>
              <a:rPr lang="pl-PL" altLang="pl-PL" sz="1800" b="1">
                <a:solidFill>
                  <a:srgbClr val="636466"/>
                </a:solidFill>
                <a:latin typeface="Novecento wide Book" pitchFamily="50" charset="-18"/>
              </a:rPr>
              <a:t>Podstawowe informacje</a:t>
            </a:r>
            <a:endParaRPr lang="pl-PL" altLang="pl-PL" sz="1500" b="1">
              <a:solidFill>
                <a:srgbClr val="636466"/>
              </a:solidFill>
              <a:latin typeface="Novecento wide Normal" pitchFamily="50" charset="-18"/>
            </a:endParaRPr>
          </a:p>
        </p:txBody>
      </p:sp>
      <p:sp>
        <p:nvSpPr>
          <p:cNvPr id="5" name="Prostokąt zaokrąglony 4"/>
          <p:cNvSpPr/>
          <p:nvPr/>
        </p:nvSpPr>
        <p:spPr>
          <a:xfrm>
            <a:off x="2573338" y="1409700"/>
            <a:ext cx="3762375" cy="43338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 name="pole tekstowe 5"/>
          <p:cNvSpPr txBox="1"/>
          <p:nvPr/>
        </p:nvSpPr>
        <p:spPr>
          <a:xfrm>
            <a:off x="2627313" y="1439863"/>
            <a:ext cx="3600450" cy="368300"/>
          </a:xfrm>
          <a:prstGeom prst="rect">
            <a:avLst/>
          </a:prstGeom>
          <a:noFill/>
        </p:spPr>
        <p:txBody>
          <a:bodyPr>
            <a:spAutoFit/>
          </a:bodyPr>
          <a:lstStyle/>
          <a:p>
            <a:pPr>
              <a:defRPr/>
            </a:pPr>
            <a:r>
              <a:rPr lang="pl-PL" b="1" dirty="0">
                <a:effectLst>
                  <a:outerShdw blurRad="38100" dist="38100" dir="2700000" algn="tl">
                    <a:srgbClr val="000000">
                      <a:alpha val="43137"/>
                    </a:srgbClr>
                  </a:outerShdw>
                </a:effectLst>
                <a:cs typeface="Arial" charset="0"/>
              </a:rPr>
              <a:t>PROGRAM AKTYWNOŚCI LOKALNEJ</a:t>
            </a:r>
          </a:p>
        </p:txBody>
      </p:sp>
      <p:sp>
        <p:nvSpPr>
          <p:cNvPr id="7" name="Prostokąt zaokrąglony 6"/>
          <p:cNvSpPr/>
          <p:nvPr/>
        </p:nvSpPr>
        <p:spPr>
          <a:xfrm>
            <a:off x="539750" y="2235200"/>
            <a:ext cx="8064500" cy="1223963"/>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8" name="Prostokąt zaokrąglony 7"/>
          <p:cNvSpPr/>
          <p:nvPr/>
        </p:nvSpPr>
        <p:spPr>
          <a:xfrm>
            <a:off x="539750" y="3644900"/>
            <a:ext cx="8064500" cy="1525588"/>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 name="Prostokąt zaokrąglony 8"/>
          <p:cNvSpPr/>
          <p:nvPr/>
        </p:nvSpPr>
        <p:spPr>
          <a:xfrm>
            <a:off x="550863" y="5300663"/>
            <a:ext cx="8064500" cy="995362"/>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272" name="pole tekstowe 10"/>
          <p:cNvSpPr txBox="1">
            <a:spLocks noChangeArrowheads="1"/>
          </p:cNvSpPr>
          <p:nvPr/>
        </p:nvSpPr>
        <p:spPr bwMode="auto">
          <a:xfrm>
            <a:off x="695325" y="2276475"/>
            <a:ext cx="7788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l-PL" altLang="pl-PL" sz="1800" b="1"/>
              <a:t>Realizowany na rzecz wsparcia społeczności lokalnych w oparciu o ścieżkę reintegracji, stworzonej dla  każdej społeczności, uwzględniając diagnozę sytuacji problemowej, zasobów, potencjału, predyspozycji, potrzeb w oparciu </a:t>
            </a:r>
            <a:br>
              <a:rPr lang="pl-PL" altLang="pl-PL" sz="1800" b="1"/>
            </a:br>
            <a:r>
              <a:rPr lang="pl-PL" altLang="pl-PL" sz="1800" b="1"/>
              <a:t>o usługi aktywnej integracji.</a:t>
            </a:r>
          </a:p>
        </p:txBody>
      </p:sp>
      <p:sp>
        <p:nvSpPr>
          <p:cNvPr id="11273" name="pole tekstowe 11"/>
          <p:cNvSpPr txBox="1">
            <a:spLocks noChangeArrowheads="1"/>
          </p:cNvSpPr>
          <p:nvPr/>
        </p:nvSpPr>
        <p:spPr bwMode="auto">
          <a:xfrm>
            <a:off x="677863" y="3668713"/>
            <a:ext cx="77946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l-PL" altLang="pl-PL" sz="1800" b="1"/>
              <a:t>Skierowany jest do całej społeczności co oznacza, że działania adresowane są do osób mieszkających na pewnej przestrzeni, obejmującej obszar zdegradowany. Może to być również praca ze środowiskami kategorialnymi, co wiąże się </a:t>
            </a:r>
            <a:br>
              <a:rPr lang="pl-PL" altLang="pl-PL" sz="1800" b="1"/>
            </a:br>
            <a:r>
              <a:rPr lang="pl-PL" altLang="pl-PL" sz="1800" b="1"/>
              <a:t>z działaniami skierowanymi do osób o określonych dysfunkcjach, np. zawodowymi lub społecznymi.</a:t>
            </a:r>
          </a:p>
        </p:txBody>
      </p:sp>
      <p:sp>
        <p:nvSpPr>
          <p:cNvPr id="11274" name="pole tekstowe 12"/>
          <p:cNvSpPr txBox="1">
            <a:spLocks noChangeArrowheads="1"/>
          </p:cNvSpPr>
          <p:nvPr/>
        </p:nvSpPr>
        <p:spPr bwMode="auto">
          <a:xfrm>
            <a:off x="677863" y="5337175"/>
            <a:ext cx="7799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l-PL" altLang="pl-PL" sz="1800" b="1"/>
              <a:t>Celem programu jest wzmocnienie aktywności i partycypacji społecznej osób </a:t>
            </a:r>
            <a:br>
              <a:rPr lang="pl-PL" altLang="pl-PL" sz="1800" b="1"/>
            </a:br>
            <a:r>
              <a:rPr lang="pl-PL" altLang="pl-PL" sz="1800" b="1"/>
              <a:t>z obszaru zdegradowanego oraz wzmocnienie ich zdolności podejmowania aktywności zawodowej nieaktywnych członków takich społeczności.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a:spLocks noGrp="1" noChangeArrowheads="1"/>
          </p:cNvSpPr>
          <p:nvPr>
            <p:ph type="title"/>
          </p:nvPr>
        </p:nvSpPr>
        <p:spPr>
          <a:xfrm>
            <a:off x="250825" y="741363"/>
            <a:ext cx="4033838" cy="369887"/>
          </a:xfrm>
          <a:noFill/>
          <a:ln w="76200">
            <a:solidFill>
              <a:srgbClr val="636466"/>
            </a:solidFill>
            <a:miter lim="800000"/>
            <a:headEnd/>
            <a:tailEnd/>
          </a:ln>
        </p:spPr>
        <p:txBody>
          <a:bodyPr>
            <a:spAutoFit/>
          </a:bodyPr>
          <a:lstStyle/>
          <a:p>
            <a:pPr algn="l" eaLnBrk="1" hangingPunct="1"/>
            <a:r>
              <a:rPr lang="pl-PL" altLang="pl-PL" sz="1800" b="1">
                <a:solidFill>
                  <a:srgbClr val="636466"/>
                </a:solidFill>
                <a:latin typeface="Novecento wide Normal" pitchFamily="50" charset="-18"/>
              </a:rPr>
              <a:t>Wsparcie społeczności lokalnej</a:t>
            </a:r>
          </a:p>
        </p:txBody>
      </p:sp>
      <p:sp>
        <p:nvSpPr>
          <p:cNvPr id="9" name="Prostokąt zaokrąglony 8"/>
          <p:cNvSpPr/>
          <p:nvPr/>
        </p:nvSpPr>
        <p:spPr>
          <a:xfrm>
            <a:off x="520700" y="3213100"/>
            <a:ext cx="1439863" cy="1223963"/>
          </a:xfrm>
          <a:prstGeom prst="roundRect">
            <a:avLst/>
          </a:prstGeom>
          <a:solidFill>
            <a:srgbClr val="92D050"/>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 name="Nawias klamrowy otwierający 9"/>
          <p:cNvSpPr/>
          <p:nvPr/>
        </p:nvSpPr>
        <p:spPr>
          <a:xfrm>
            <a:off x="2195513" y="1268413"/>
            <a:ext cx="720725" cy="4824412"/>
          </a:xfrm>
          <a:prstGeom prst="lef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sp>
        <p:nvSpPr>
          <p:cNvPr id="11" name="Prostokąt zaokrąglony 10"/>
          <p:cNvSpPr/>
          <p:nvPr/>
        </p:nvSpPr>
        <p:spPr>
          <a:xfrm>
            <a:off x="3192463" y="1244600"/>
            <a:ext cx="5124450" cy="785813"/>
          </a:xfrm>
          <a:prstGeom prst="roundRect">
            <a:avLst/>
          </a:prstGeom>
          <a:solidFill>
            <a:srgbClr val="FFCCFF"/>
          </a:solidFill>
          <a:ln>
            <a:solidFill>
              <a:srgbClr val="FFCC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 name="Prostokąt zaokrąglony 11"/>
          <p:cNvSpPr/>
          <p:nvPr/>
        </p:nvSpPr>
        <p:spPr>
          <a:xfrm>
            <a:off x="3192463" y="2781300"/>
            <a:ext cx="5113337" cy="1874838"/>
          </a:xfrm>
          <a:prstGeom prst="roundRect">
            <a:avLst/>
          </a:prstGeom>
          <a:solidFill>
            <a:srgbClr val="33CCFF"/>
          </a:solidFill>
          <a:ln>
            <a:solidFill>
              <a:srgbClr val="33CC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 name="Prostokąt zaokrąglony 12"/>
          <p:cNvSpPr/>
          <p:nvPr/>
        </p:nvSpPr>
        <p:spPr>
          <a:xfrm>
            <a:off x="3203575" y="4797425"/>
            <a:ext cx="5095875" cy="1285875"/>
          </a:xfrm>
          <a:prstGeom prst="roundRect">
            <a:avLst/>
          </a:prstGeom>
          <a:solidFill>
            <a:srgbClr val="FF7C80"/>
          </a:solidFill>
          <a:ln>
            <a:solidFill>
              <a:srgbClr val="FF7C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272" name="pole tekstowe 13"/>
          <p:cNvSpPr txBox="1">
            <a:spLocks noChangeArrowheads="1"/>
          </p:cNvSpPr>
          <p:nvPr/>
        </p:nvSpPr>
        <p:spPr bwMode="auto">
          <a:xfrm>
            <a:off x="611188" y="3357563"/>
            <a:ext cx="13493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r>
              <a:rPr lang="pl-PL" altLang="pl-PL" sz="1800" b="1" dirty="0">
                <a:effectLst>
                  <a:outerShdw blurRad="38100" dist="38100" dir="2700000" algn="tl">
                    <a:srgbClr val="000000">
                      <a:alpha val="43137"/>
                    </a:srgbClr>
                  </a:outerShdw>
                </a:effectLst>
                <a:cs typeface="Arial" charset="0"/>
              </a:rPr>
              <a:t>Program Aktywności Lokalnej</a:t>
            </a:r>
          </a:p>
        </p:txBody>
      </p:sp>
      <p:sp>
        <p:nvSpPr>
          <p:cNvPr id="9225" name="pole tekstowe 14"/>
          <p:cNvSpPr txBox="1">
            <a:spLocks noChangeArrowheads="1"/>
          </p:cNvSpPr>
          <p:nvPr/>
        </p:nvSpPr>
        <p:spPr bwMode="auto">
          <a:xfrm>
            <a:off x="3441700" y="1244600"/>
            <a:ext cx="4586288" cy="785813"/>
          </a:xfrm>
          <a:prstGeom prst="rect">
            <a:avLst/>
          </a:prstGeom>
          <a:solidFill>
            <a:srgbClr val="FFCCFF"/>
          </a:solidFill>
          <a:ln w="9525">
            <a:noFill/>
            <a:miter lim="800000"/>
            <a:headEnd/>
            <a:tailEnd/>
          </a:ln>
        </p:spPr>
        <p:txBody>
          <a:bodyPr>
            <a:spAutoFit/>
          </a:bodyPr>
          <a:lstStyle/>
          <a:p>
            <a:pPr>
              <a:defRPr/>
            </a:pPr>
            <a:r>
              <a:rPr lang="pl-PL" altLang="pl-PL" sz="1500" b="1" dirty="0">
                <a:latin typeface="+mn-lt"/>
                <a:cs typeface="Arial" charset="0"/>
              </a:rPr>
              <a:t>Diagnoza problemów, zasobów, potencjału, predyspozycji, potrzeb środowiska. Ustalenie ścieżki reintegracji dla środowiska</a:t>
            </a:r>
          </a:p>
        </p:txBody>
      </p:sp>
      <p:sp>
        <p:nvSpPr>
          <p:cNvPr id="16" name="Strzałka w dół 15"/>
          <p:cNvSpPr/>
          <p:nvPr/>
        </p:nvSpPr>
        <p:spPr>
          <a:xfrm>
            <a:off x="5619750" y="2265363"/>
            <a:ext cx="247650" cy="37147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227" name="pole tekstowe 1"/>
          <p:cNvSpPr txBox="1">
            <a:spLocks noChangeArrowheads="1"/>
          </p:cNvSpPr>
          <p:nvPr/>
        </p:nvSpPr>
        <p:spPr bwMode="auto">
          <a:xfrm>
            <a:off x="3348038" y="2852738"/>
            <a:ext cx="4852987" cy="1708150"/>
          </a:xfrm>
          <a:prstGeom prst="rect">
            <a:avLst/>
          </a:prstGeom>
          <a:noFill/>
          <a:ln w="9525">
            <a:noFill/>
            <a:miter lim="800000"/>
            <a:headEnd/>
            <a:tailEnd/>
          </a:ln>
        </p:spPr>
        <p:txBody>
          <a:bodyPr>
            <a:spAutoFit/>
          </a:bodyPr>
          <a:lstStyle/>
          <a:p>
            <a:pPr marL="285750" indent="-285750">
              <a:buFont typeface="Wingdings" pitchFamily="2" charset="2"/>
              <a:buChar char="Ø"/>
              <a:defRPr/>
            </a:pPr>
            <a:r>
              <a:rPr lang="pl-PL" altLang="pl-PL" sz="1500" b="1" dirty="0">
                <a:latin typeface="+mn-lt"/>
                <a:cs typeface="Arial" charset="0"/>
              </a:rPr>
              <a:t>Usługi aktywnej integracji o charakterze społecznym, np.: animator lokalny, asystent osoby niepełnosprawnej, wolontariat, poradnictwo psychologiczne, trening umiejętności społecznych</a:t>
            </a:r>
          </a:p>
          <a:p>
            <a:pPr marL="285750" indent="-285750">
              <a:buFont typeface="Wingdings" pitchFamily="2" charset="2"/>
              <a:buChar char="Ø"/>
              <a:defRPr/>
            </a:pPr>
            <a:r>
              <a:rPr lang="pl-PL" altLang="pl-PL" sz="1500" b="1" dirty="0">
                <a:latin typeface="+mn-lt"/>
                <a:cs typeface="Arial" charset="0"/>
              </a:rPr>
              <a:t>Działania środowiskowe, np.: spotkania o charakterze integracyjnym, edukacyjnym, kulturalnym, sportowym, ekologicznym czy turystycznym </a:t>
            </a:r>
          </a:p>
        </p:txBody>
      </p:sp>
      <p:sp>
        <p:nvSpPr>
          <p:cNvPr id="9228" name="pole tekstowe 2"/>
          <p:cNvSpPr txBox="1">
            <a:spLocks noChangeArrowheads="1"/>
          </p:cNvSpPr>
          <p:nvPr/>
        </p:nvSpPr>
        <p:spPr bwMode="auto">
          <a:xfrm>
            <a:off x="3389313" y="4868863"/>
            <a:ext cx="4852987" cy="1016000"/>
          </a:xfrm>
          <a:prstGeom prst="rect">
            <a:avLst/>
          </a:prstGeom>
          <a:noFill/>
          <a:ln w="9525">
            <a:noFill/>
            <a:miter lim="800000"/>
            <a:headEnd/>
            <a:tailEnd/>
          </a:ln>
        </p:spPr>
        <p:txBody>
          <a:bodyPr>
            <a:spAutoFit/>
          </a:bodyPr>
          <a:lstStyle/>
          <a:p>
            <a:pPr marL="285750" indent="-285750">
              <a:buFont typeface="Wingdings" pitchFamily="2" charset="2"/>
              <a:buChar char="Ø"/>
              <a:defRPr/>
            </a:pPr>
            <a:r>
              <a:rPr lang="pl-PL" altLang="pl-PL" sz="1500" b="1" dirty="0">
                <a:latin typeface="+mn-lt"/>
                <a:cs typeface="Arial" charset="0"/>
              </a:rPr>
              <a:t>Usługi aktywnej integracji o charakterze zawodowym, np.: poradnictwo zawodowe, trener pracy</a:t>
            </a:r>
          </a:p>
          <a:p>
            <a:pPr marL="285750" indent="-285750">
              <a:buFont typeface="Wingdings" pitchFamily="2" charset="2"/>
              <a:buChar char="Ø"/>
              <a:defRPr/>
            </a:pPr>
            <a:r>
              <a:rPr lang="pl-PL" altLang="pl-PL" sz="1500" b="1" dirty="0">
                <a:latin typeface="+mn-lt"/>
                <a:cs typeface="Arial" charset="0"/>
              </a:rPr>
              <a:t>Usługi aktywnej integracji o charakterze edukacyjnym, np.: broker edukacyjny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zaokrąglony 4"/>
          <p:cNvSpPr/>
          <p:nvPr/>
        </p:nvSpPr>
        <p:spPr>
          <a:xfrm>
            <a:off x="1331913" y="2060575"/>
            <a:ext cx="7343775" cy="576263"/>
          </a:xfrm>
          <a:prstGeom prst="roundRect">
            <a:avLst/>
          </a:prstGeom>
          <a:solidFill>
            <a:schemeClr val="bg1"/>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l-PL" sz="1600" b="1" dirty="0">
                <a:solidFill>
                  <a:schemeClr val="tx1"/>
                </a:solidFill>
              </a:rPr>
              <a:t>Czy maksymalny okres realizacji projektu wynosi 36 miesięcy? </a:t>
            </a:r>
            <a:r>
              <a:rPr lang="pl-PL" b="1" dirty="0"/>
              <a:t>	</a:t>
            </a:r>
          </a:p>
        </p:txBody>
      </p:sp>
      <p:sp>
        <p:nvSpPr>
          <p:cNvPr id="6" name="Prostokąt zaokrąglony 5"/>
          <p:cNvSpPr/>
          <p:nvPr/>
        </p:nvSpPr>
        <p:spPr>
          <a:xfrm>
            <a:off x="1331913" y="2852738"/>
            <a:ext cx="7343775" cy="792162"/>
          </a:xfrm>
          <a:prstGeom prst="roundRect">
            <a:avLst/>
          </a:prstGeom>
          <a:no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l-PL" sz="1600" b="1" dirty="0">
                <a:solidFill>
                  <a:schemeClr val="tx1"/>
                </a:solidFill>
              </a:rPr>
              <a:t>Czy projekt wynika z aktualnego i pozytywnie zaopiniowanego przez IZ RPO programu rewitalizacji? </a:t>
            </a:r>
            <a:r>
              <a:rPr lang="pl-PL" b="1" dirty="0"/>
              <a:t>	</a:t>
            </a:r>
          </a:p>
        </p:txBody>
      </p:sp>
      <p:sp>
        <p:nvSpPr>
          <p:cNvPr id="7" name="Prostokąt zaokrąglony 6"/>
          <p:cNvSpPr/>
          <p:nvPr/>
        </p:nvSpPr>
        <p:spPr>
          <a:xfrm>
            <a:off x="1331913" y="3860800"/>
            <a:ext cx="7343775" cy="244792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sz="1500" b="1" dirty="0">
              <a:solidFill>
                <a:schemeClr val="tx1"/>
              </a:solidFill>
            </a:endParaRPr>
          </a:p>
          <a:p>
            <a:pPr>
              <a:defRPr/>
            </a:pPr>
            <a:r>
              <a:rPr lang="pl-PL" sz="1600" b="1" dirty="0">
                <a:solidFill>
                  <a:schemeClr val="tx1"/>
                </a:solidFill>
              </a:rPr>
              <a:t>Czy projekt realizuje następujące minimalne poziomy efektywności społecznej i zatrudnieniowej: </a:t>
            </a:r>
          </a:p>
          <a:p>
            <a:pPr>
              <a:defRPr/>
            </a:pPr>
            <a:r>
              <a:rPr lang="pl-PL" sz="1600" b="1" dirty="0">
                <a:solidFill>
                  <a:schemeClr val="tx1"/>
                </a:solidFill>
              </a:rPr>
              <a:t>- w odniesieniu do osób lub środowisk zagrożonych ubóstwem lub wykluczeniem społecznym minimalny poziom efektywności społecznej wynosi 34%, a minimalny poziom efektywności zatrudnieniowej –22%; </a:t>
            </a:r>
          </a:p>
          <a:p>
            <a:pPr>
              <a:defRPr/>
            </a:pPr>
            <a:r>
              <a:rPr lang="pl-PL" sz="1600" b="1" dirty="0">
                <a:solidFill>
                  <a:schemeClr val="tx1"/>
                </a:solidFill>
              </a:rPr>
              <a:t>- w odniesieniu do osób o znacznym stopniu niepełnosprawności, osób z niepełnosprawnością intelektualną oraz osób z </a:t>
            </a:r>
            <a:r>
              <a:rPr lang="pl-PL" sz="1600" b="1" dirty="0" err="1">
                <a:solidFill>
                  <a:schemeClr val="tx1"/>
                </a:solidFill>
              </a:rPr>
              <a:t>niepełnosprawnościami</a:t>
            </a:r>
            <a:r>
              <a:rPr lang="pl-PL" sz="1600" b="1" dirty="0">
                <a:solidFill>
                  <a:schemeClr val="tx1"/>
                </a:solidFill>
              </a:rPr>
              <a:t> sprzężonymi minimalny poziom efektywności społecznej wynosi 34%, a minimalny poziom efektywności zatrudnieniowej –12%? </a:t>
            </a:r>
          </a:p>
          <a:p>
            <a:pPr>
              <a:defRPr/>
            </a:pPr>
            <a:r>
              <a:rPr lang="pl-PL" dirty="0"/>
              <a:t>  </a:t>
            </a:r>
          </a:p>
        </p:txBody>
      </p:sp>
      <p:sp>
        <p:nvSpPr>
          <p:cNvPr id="13317" name="TextBox 4"/>
          <p:cNvSpPr>
            <a:spLocks noGrp="1" noChangeArrowheads="1"/>
          </p:cNvSpPr>
          <p:nvPr>
            <p:ph type="title"/>
          </p:nvPr>
        </p:nvSpPr>
        <p:spPr>
          <a:xfrm>
            <a:off x="250825" y="693738"/>
            <a:ext cx="4968875" cy="368300"/>
          </a:xfrm>
          <a:noFill/>
          <a:ln w="76200">
            <a:solidFill>
              <a:srgbClr val="636466"/>
            </a:solidFill>
            <a:miter lim="800000"/>
            <a:headEnd/>
            <a:tailEnd/>
          </a:ln>
        </p:spPr>
        <p:txBody>
          <a:bodyPr>
            <a:spAutoFit/>
          </a:bodyPr>
          <a:lstStyle/>
          <a:p>
            <a:pPr algn="l" eaLnBrk="1" hangingPunct="1"/>
            <a:r>
              <a:rPr lang="pl-PL" altLang="pl-PL" sz="1800" b="1">
                <a:solidFill>
                  <a:srgbClr val="636466"/>
                </a:solidFill>
                <a:latin typeface="Novecento wide Book" pitchFamily="50" charset="-18"/>
              </a:rPr>
              <a:t>Dodatkowe wymagania dla konkursu 9.1.2</a:t>
            </a:r>
            <a:endParaRPr lang="pl-PL" altLang="pl-PL" sz="1500" b="1">
              <a:solidFill>
                <a:srgbClr val="636466"/>
              </a:solidFill>
              <a:latin typeface="Novecento wide Normal" pitchFamily="50" charset="-18"/>
            </a:endParaRPr>
          </a:p>
        </p:txBody>
      </p:sp>
      <p:sp>
        <p:nvSpPr>
          <p:cNvPr id="16" name="Prostokąt zaokrąglony 15"/>
          <p:cNvSpPr/>
          <p:nvPr/>
        </p:nvSpPr>
        <p:spPr>
          <a:xfrm>
            <a:off x="2124075" y="1341438"/>
            <a:ext cx="4248150" cy="431800"/>
          </a:xfrm>
          <a:prstGeom prst="round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295" name="pole tekstowe 17"/>
          <p:cNvSpPr txBox="1">
            <a:spLocks noChangeArrowheads="1"/>
          </p:cNvSpPr>
          <p:nvPr/>
        </p:nvSpPr>
        <p:spPr bwMode="auto">
          <a:xfrm>
            <a:off x="2195513" y="1341438"/>
            <a:ext cx="4248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r>
              <a:rPr lang="pl-PL" altLang="pl-PL" sz="1800" b="1" dirty="0">
                <a:effectLst>
                  <a:outerShdw blurRad="38100" dist="38100" dir="2700000" algn="tl">
                    <a:srgbClr val="000000">
                      <a:alpha val="43137"/>
                    </a:srgbClr>
                  </a:outerShdw>
                </a:effectLst>
                <a:cs typeface="Arial" charset="0"/>
              </a:rPr>
              <a:t>Szczegółowe kryteria formalne (dostępu)</a:t>
            </a:r>
          </a:p>
        </p:txBody>
      </p:sp>
      <p:sp>
        <p:nvSpPr>
          <p:cNvPr id="20" name="Strzałka w prawo 19"/>
          <p:cNvSpPr/>
          <p:nvPr/>
        </p:nvSpPr>
        <p:spPr>
          <a:xfrm>
            <a:off x="539750" y="2997200"/>
            <a:ext cx="647700" cy="431800"/>
          </a:xfrm>
          <a:prstGeom prst="rightArrow">
            <a:avLst/>
          </a:prstGeom>
          <a:solidFill>
            <a:srgbClr val="FF0000">
              <a:alpha val="52000"/>
            </a:srgbClr>
          </a:solidFill>
          <a:ln>
            <a:solidFill>
              <a:srgbClr val="FF0000"/>
            </a:solidFill>
          </a:ln>
          <a:effectLst>
            <a:outerShdw blurRad="127000" dist="381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2" name="Strzałka w prawo 21"/>
          <p:cNvSpPr/>
          <p:nvPr/>
        </p:nvSpPr>
        <p:spPr>
          <a:xfrm>
            <a:off x="539750" y="2133600"/>
            <a:ext cx="647700" cy="431800"/>
          </a:xfrm>
          <a:prstGeom prst="rightArrow">
            <a:avLst/>
          </a:prstGeom>
          <a:solidFill>
            <a:srgbClr val="FF0000">
              <a:alpha val="52000"/>
            </a:srgbClr>
          </a:solidFill>
          <a:ln>
            <a:solidFill>
              <a:srgbClr val="FF0000"/>
            </a:solidFill>
          </a:ln>
          <a:effectLst>
            <a:outerShdw blurRad="127000" dist="381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3" name="Strzałka w prawo 22"/>
          <p:cNvSpPr/>
          <p:nvPr/>
        </p:nvSpPr>
        <p:spPr>
          <a:xfrm flipV="1">
            <a:off x="539750" y="4797425"/>
            <a:ext cx="647700" cy="423863"/>
          </a:xfrm>
          <a:prstGeom prst="rightArrow">
            <a:avLst/>
          </a:prstGeom>
          <a:solidFill>
            <a:srgbClr val="FF0000">
              <a:alpha val="52000"/>
            </a:srgbClr>
          </a:solidFill>
          <a:ln>
            <a:solidFill>
              <a:srgbClr val="FF0000"/>
            </a:solidFill>
          </a:ln>
          <a:effectLst>
            <a:outerShdw blurRad="127000" dist="381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a:spLocks noGrp="1" noChangeArrowheads="1"/>
          </p:cNvSpPr>
          <p:nvPr>
            <p:ph type="title"/>
          </p:nvPr>
        </p:nvSpPr>
        <p:spPr>
          <a:xfrm>
            <a:off x="250825" y="692150"/>
            <a:ext cx="6605588" cy="369888"/>
          </a:xfrm>
          <a:noFill/>
          <a:ln w="76200">
            <a:solidFill>
              <a:srgbClr val="636466"/>
            </a:solidFill>
            <a:miter lim="800000"/>
            <a:headEnd/>
            <a:tailEnd/>
          </a:ln>
        </p:spPr>
        <p:txBody>
          <a:bodyPr>
            <a:spAutoFit/>
          </a:bodyPr>
          <a:lstStyle/>
          <a:p>
            <a:pPr algn="l" eaLnBrk="1" hangingPunct="1"/>
            <a:r>
              <a:rPr lang="pl-PL" altLang="pl-PL" sz="1800" b="1">
                <a:solidFill>
                  <a:srgbClr val="636466"/>
                </a:solidFill>
                <a:latin typeface="Novecento wide Book" pitchFamily="50" charset="-18"/>
              </a:rPr>
              <a:t>Wskaźniki pomiaru stopnia osiągnięcia założeń konkursu</a:t>
            </a:r>
            <a:endParaRPr lang="pl-PL" altLang="pl-PL" sz="1500" b="1">
              <a:solidFill>
                <a:srgbClr val="636466"/>
              </a:solidFill>
              <a:latin typeface="Novecento wide Normal" pitchFamily="50" charset="-18"/>
            </a:endParaRPr>
          </a:p>
        </p:txBody>
      </p:sp>
      <p:graphicFrame>
        <p:nvGraphicFramePr>
          <p:cNvPr id="13" name="Diagram 12"/>
          <p:cNvGraphicFramePr/>
          <p:nvPr/>
        </p:nvGraphicFramePr>
        <p:xfrm>
          <a:off x="611560" y="1700808"/>
          <a:ext cx="777686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a:spLocks noGrp="1" noChangeArrowheads="1"/>
          </p:cNvSpPr>
          <p:nvPr>
            <p:ph type="title"/>
          </p:nvPr>
        </p:nvSpPr>
        <p:spPr>
          <a:xfrm>
            <a:off x="250825" y="692150"/>
            <a:ext cx="3436938" cy="369888"/>
          </a:xfrm>
          <a:noFill/>
          <a:ln w="76200">
            <a:solidFill>
              <a:srgbClr val="636466"/>
            </a:solidFill>
            <a:miter lim="800000"/>
            <a:headEnd/>
            <a:tailEnd/>
          </a:ln>
        </p:spPr>
        <p:txBody>
          <a:bodyPr>
            <a:spAutoFit/>
          </a:bodyPr>
          <a:lstStyle/>
          <a:p>
            <a:pPr algn="l" eaLnBrk="1" hangingPunct="1"/>
            <a:r>
              <a:rPr lang="pl-PL" altLang="pl-PL" sz="1800" b="1">
                <a:solidFill>
                  <a:srgbClr val="636466"/>
                </a:solidFill>
                <a:latin typeface="Novecento wide Book" pitchFamily="50" charset="-18"/>
              </a:rPr>
              <a:t>Efektywność zatrudnieniowa</a:t>
            </a:r>
            <a:endParaRPr lang="pl-PL" altLang="pl-PL" sz="1500" b="1">
              <a:solidFill>
                <a:srgbClr val="636466"/>
              </a:solidFill>
              <a:latin typeface="Novecento wide Normal" pitchFamily="50" charset="-18"/>
            </a:endParaRPr>
          </a:p>
        </p:txBody>
      </p:sp>
      <p:sp>
        <p:nvSpPr>
          <p:cNvPr id="6" name="Prostokąt zaokrąglony 5"/>
          <p:cNvSpPr/>
          <p:nvPr/>
        </p:nvSpPr>
        <p:spPr>
          <a:xfrm>
            <a:off x="690563" y="1412875"/>
            <a:ext cx="7777162" cy="4032250"/>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364" name="pole tekstowe 6"/>
          <p:cNvSpPr txBox="1">
            <a:spLocks noChangeArrowheads="1"/>
          </p:cNvSpPr>
          <p:nvPr/>
        </p:nvSpPr>
        <p:spPr bwMode="auto">
          <a:xfrm>
            <a:off x="971550" y="1720850"/>
            <a:ext cx="7129463"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l-PL" altLang="pl-PL" sz="1800" b="1" dirty="0"/>
              <a:t>Efektywność zatrudnieniowa mierzona jest wśród osób zagrożonych ubóstwem lub wykluczeniem społecznym, które skorzystały z usług aktywnej integracji o charakterze zawodowym.</a:t>
            </a:r>
          </a:p>
          <a:p>
            <a:pPr>
              <a:spcBef>
                <a:spcPct val="0"/>
              </a:spcBef>
              <a:buFontTx/>
              <a:buNone/>
            </a:pPr>
            <a:endParaRPr lang="pl-PL" altLang="pl-PL" sz="1800" b="1" dirty="0"/>
          </a:p>
          <a:p>
            <a:pPr algn="just">
              <a:spcBef>
                <a:spcPct val="0"/>
              </a:spcBef>
              <a:buFontTx/>
              <a:buNone/>
            </a:pPr>
            <a:r>
              <a:rPr lang="pl-PL" altLang="pl-PL" sz="1800" b="1" dirty="0"/>
              <a:t>Efektywność zatrudnieniowa jest mierzona wyłącznie wśród tych uczestników projektu, którzy w momencie rozpoczęcia udziału </a:t>
            </a:r>
            <a:br>
              <a:rPr lang="pl-PL" altLang="pl-PL" sz="1800" b="1" dirty="0"/>
            </a:br>
            <a:r>
              <a:rPr lang="pl-PL" altLang="pl-PL" sz="1800" b="1" dirty="0"/>
              <a:t>w projekcie byli osobami</a:t>
            </a:r>
            <a:r>
              <a:rPr lang="en-US" altLang="pl-PL" sz="1800" b="1" dirty="0"/>
              <a:t> pełnoletnimi,</a:t>
            </a:r>
            <a:r>
              <a:rPr lang="pl-PL" altLang="pl-PL" sz="1800" b="1" dirty="0"/>
              <a:t> bezrobotnymi lub osobami biernymi zawodowo, w wyłączeniem osób, które w ramach projektu lub po zakończeniu jego realizacji podjęły naukę w formach szkolnych lub otrzymały środki na podjęcie działalności gospodarczej z EFS.</a:t>
            </a:r>
          </a:p>
          <a:p>
            <a:pPr>
              <a:spcBef>
                <a:spcPct val="0"/>
              </a:spcBef>
              <a:buFontTx/>
              <a:buNone/>
            </a:pPr>
            <a:endParaRPr lang="pl-PL" altLang="pl-PL" sz="1800" b="1" dirty="0"/>
          </a:p>
          <a:p>
            <a:pPr algn="just">
              <a:spcBef>
                <a:spcPct val="0"/>
              </a:spcBef>
              <a:buFontTx/>
              <a:buNone/>
            </a:pPr>
            <a:r>
              <a:rPr lang="pl-PL" altLang="pl-PL" sz="1800" b="1" dirty="0"/>
              <a:t>Kryterium efektywności zatrudnieniowej oznacza odsetek uczestników projektu, którzy po zakończeniu udziału w projekcie podjęli zatrudnienie.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a:spLocks noGrp="1" noChangeArrowheads="1"/>
          </p:cNvSpPr>
          <p:nvPr>
            <p:ph type="title"/>
          </p:nvPr>
        </p:nvSpPr>
        <p:spPr>
          <a:xfrm>
            <a:off x="250825" y="692150"/>
            <a:ext cx="2860675" cy="369888"/>
          </a:xfrm>
          <a:noFill/>
          <a:ln w="76200">
            <a:solidFill>
              <a:srgbClr val="636466"/>
            </a:solidFill>
            <a:miter lim="800000"/>
            <a:headEnd/>
            <a:tailEnd/>
          </a:ln>
        </p:spPr>
        <p:txBody>
          <a:bodyPr>
            <a:spAutoFit/>
          </a:bodyPr>
          <a:lstStyle/>
          <a:p>
            <a:pPr algn="l" eaLnBrk="1" hangingPunct="1"/>
            <a:r>
              <a:rPr lang="pl-PL" altLang="pl-PL" sz="1800" b="1">
                <a:solidFill>
                  <a:srgbClr val="636466"/>
                </a:solidFill>
                <a:latin typeface="Novecento wide Book" pitchFamily="50" charset="-18"/>
              </a:rPr>
              <a:t>Efektywność społeczna</a:t>
            </a:r>
            <a:endParaRPr lang="pl-PL" altLang="pl-PL" sz="1500" b="1">
              <a:solidFill>
                <a:srgbClr val="636466"/>
              </a:solidFill>
              <a:latin typeface="Novecento wide Normal" pitchFamily="50" charset="-18"/>
            </a:endParaRPr>
          </a:p>
        </p:txBody>
      </p:sp>
      <p:sp>
        <p:nvSpPr>
          <p:cNvPr id="7" name="Prostokąt zaokrąglony 6"/>
          <p:cNvSpPr/>
          <p:nvPr/>
        </p:nvSpPr>
        <p:spPr>
          <a:xfrm>
            <a:off x="684213" y="1844675"/>
            <a:ext cx="7920037" cy="3744913"/>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388" name="pole tekstowe 7"/>
          <p:cNvSpPr txBox="1">
            <a:spLocks noChangeArrowheads="1"/>
          </p:cNvSpPr>
          <p:nvPr/>
        </p:nvSpPr>
        <p:spPr bwMode="auto">
          <a:xfrm>
            <a:off x="1042988" y="2147888"/>
            <a:ext cx="705802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l-PL" altLang="pl-PL" sz="1800" b="1"/>
              <a:t>Efektywność społeczna mierzona jest wśród osób zagrożonych ubóstwem lub wykluczeniem społecznym, które skorzystały z usług aktywnej integracji o charakterze społecznym lub edukacyjnym lub zdrowotnym.</a:t>
            </a:r>
          </a:p>
          <a:p>
            <a:pPr>
              <a:spcBef>
                <a:spcPct val="0"/>
              </a:spcBef>
              <a:buFontTx/>
              <a:buNone/>
            </a:pPr>
            <a:endParaRPr lang="pl-PL" altLang="pl-PL" sz="1800" b="1"/>
          </a:p>
          <a:p>
            <a:pPr algn="just">
              <a:spcBef>
                <a:spcPct val="0"/>
              </a:spcBef>
              <a:buFontTx/>
              <a:buNone/>
            </a:pPr>
            <a:r>
              <a:rPr lang="pl-PL" altLang="pl-PL" sz="1800" b="1"/>
              <a:t>Do kryterium efektywności społecznej wliczani są uczestnicy, którzy po zakończeniu udziału w projekcie (zgodnie ze ścieżką lub przerwali ze względu na znalezienie pracy) dokonali postępu w procesie aktywizacji społeczno – zatrudnieniowej i zmniejszenia dystansu do zatrudnienia lub podjęli dalszą aktywizację poprzez, np.: rozpoczęcie nauki, wzmocnienie motywacji do pracy, poprawa stanu zdrowia, ograniczenie nałogów.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ole tekstowe 3"/>
          <p:cNvSpPr txBox="1">
            <a:spLocks noChangeArrowheads="1"/>
          </p:cNvSpPr>
          <p:nvPr/>
        </p:nvSpPr>
        <p:spPr bwMode="auto">
          <a:xfrm>
            <a:off x="1144588" y="879475"/>
            <a:ext cx="6264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pl-PL" altLang="pl-PL" sz="3600" b="1" dirty="0">
                <a:effectLst>
                  <a:outerShdw blurRad="38100" dist="38100" dir="2700000" algn="tl">
                    <a:srgbClr val="000000">
                      <a:alpha val="43137"/>
                    </a:srgbClr>
                  </a:outerShdw>
                </a:effectLst>
              </a:rPr>
              <a:t>Kwestie problemowe dotyczące wniosku o dofinansowanie</a:t>
            </a:r>
          </a:p>
        </p:txBody>
      </p:sp>
      <p:pic>
        <p:nvPicPr>
          <p:cNvPr id="17411" name="Picture 4" descr="C:\Users\basinskam\Desktop\76626f17517740cf7e1d930596bd265c_what-is-problem-statement-problem-statement-clipart_500-50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613" y="2708275"/>
            <a:ext cx="5040312"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a:xfrm>
            <a:off x="395288" y="1670050"/>
            <a:ext cx="3889375" cy="1143000"/>
          </a:xfrm>
        </p:spPr>
        <p:txBody>
          <a:bodyPr/>
          <a:lstStyle/>
          <a:p>
            <a:pPr algn="l" eaLnBrk="1" hangingPunct="1"/>
            <a:r>
              <a:rPr lang="pl-PL" altLang="pl-PL" sz="1800" b="1" u="sng" dirty="0">
                <a:solidFill>
                  <a:srgbClr val="000000"/>
                </a:solidFill>
                <a:cs typeface="Arial" panose="020B0604020202020204" pitchFamily="34" charset="0"/>
              </a:rPr>
              <a:t/>
            </a:r>
            <a:br>
              <a:rPr lang="pl-PL" altLang="pl-PL" sz="1800" b="1" u="sng" dirty="0">
                <a:solidFill>
                  <a:srgbClr val="000000"/>
                </a:solidFill>
                <a:cs typeface="Arial" panose="020B0604020202020204" pitchFamily="34" charset="0"/>
              </a:rPr>
            </a:br>
            <a:r>
              <a:rPr lang="pl-PL" altLang="pl-PL" sz="1800" b="1" u="sng" dirty="0">
                <a:solidFill>
                  <a:srgbClr val="000000"/>
                </a:solidFill>
                <a:cs typeface="Arial" panose="020B0604020202020204" pitchFamily="34" charset="0"/>
              </a:rPr>
              <a:t/>
            </a:r>
            <a:br>
              <a:rPr lang="pl-PL" altLang="pl-PL" sz="1800" b="1" u="sng" dirty="0">
                <a:solidFill>
                  <a:srgbClr val="000000"/>
                </a:solidFill>
                <a:cs typeface="Arial" panose="020B0604020202020204" pitchFamily="34" charset="0"/>
              </a:rPr>
            </a:br>
            <a:r>
              <a:rPr lang="pl-PL" altLang="pl-PL" sz="1800" b="1" dirty="0">
                <a:solidFill>
                  <a:srgbClr val="000000"/>
                </a:solidFill>
                <a:cs typeface="Arial" panose="020B0604020202020204" pitchFamily="34" charset="0"/>
              </a:rPr>
              <a:t>Lider/partner wiodący – pole A1</a:t>
            </a:r>
            <a:br>
              <a:rPr lang="pl-PL" altLang="pl-PL" sz="1800" b="1" dirty="0">
                <a:solidFill>
                  <a:srgbClr val="000000"/>
                </a:solidFill>
                <a:cs typeface="Arial" panose="020B0604020202020204" pitchFamily="34" charset="0"/>
              </a:rPr>
            </a:br>
            <a:r>
              <a:rPr lang="pl-PL" altLang="pl-PL" sz="1800" b="1" dirty="0">
                <a:solidFill>
                  <a:srgbClr val="000000"/>
                </a:solidFill>
                <a:cs typeface="Arial" panose="020B0604020202020204" pitchFamily="34" charset="0"/>
              </a:rPr>
              <a:t>Partner – pole A3</a:t>
            </a:r>
            <a:br>
              <a:rPr lang="pl-PL" altLang="pl-PL" sz="1800" b="1" dirty="0">
                <a:solidFill>
                  <a:srgbClr val="000000"/>
                </a:solidFill>
                <a:cs typeface="Arial" panose="020B0604020202020204" pitchFamily="34" charset="0"/>
              </a:rPr>
            </a:br>
            <a:r>
              <a:rPr lang="pl-PL" altLang="pl-PL" sz="1800" b="1" dirty="0">
                <a:solidFill>
                  <a:srgbClr val="000000"/>
                </a:solidFill>
                <a:cs typeface="Arial" panose="020B0604020202020204" pitchFamily="34" charset="0"/>
              </a:rPr>
              <a:t>Realizator – pole A4</a:t>
            </a:r>
            <a:r>
              <a:rPr lang="pl-PL" altLang="pl-PL" sz="1800" b="1" u="sng" dirty="0">
                <a:solidFill>
                  <a:srgbClr val="000000"/>
                </a:solidFill>
                <a:cs typeface="Arial" panose="020B0604020202020204" pitchFamily="34" charset="0"/>
              </a:rPr>
              <a:t/>
            </a:r>
            <a:br>
              <a:rPr lang="pl-PL" altLang="pl-PL" sz="1800" b="1" u="sng" dirty="0">
                <a:solidFill>
                  <a:srgbClr val="000000"/>
                </a:solidFill>
                <a:cs typeface="Arial" panose="020B0604020202020204" pitchFamily="34" charset="0"/>
              </a:rPr>
            </a:br>
            <a:r>
              <a:rPr lang="pl-PL" altLang="pl-PL" sz="1800" b="1" u="sng" dirty="0">
                <a:solidFill>
                  <a:srgbClr val="000000"/>
                </a:solidFill>
                <a:cs typeface="Arial" panose="020B0604020202020204" pitchFamily="34" charset="0"/>
              </a:rPr>
              <a:t/>
            </a:r>
            <a:br>
              <a:rPr lang="pl-PL" altLang="pl-PL" sz="1800" b="1" u="sng" dirty="0">
                <a:solidFill>
                  <a:srgbClr val="000000"/>
                </a:solidFill>
                <a:cs typeface="Arial" panose="020B0604020202020204" pitchFamily="34" charset="0"/>
              </a:rPr>
            </a:br>
            <a:endParaRPr lang="pl-PL" altLang="pl-PL" dirty="0"/>
          </a:p>
        </p:txBody>
      </p:sp>
      <p:sp>
        <p:nvSpPr>
          <p:cNvPr id="11" name="Prostokąt z rogami zaokrąglonymi po przekątnej 10"/>
          <p:cNvSpPr/>
          <p:nvPr/>
        </p:nvSpPr>
        <p:spPr>
          <a:xfrm>
            <a:off x="755650" y="3140968"/>
            <a:ext cx="3384550" cy="2447925"/>
          </a:xfrm>
          <a:prstGeom prst="round2DiagRect">
            <a:avLst/>
          </a:prstGeom>
          <a:noFill/>
          <a:ln w="508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 name="Prostokąt z rogami zaokrąglonymi po przekątnej 11"/>
          <p:cNvSpPr/>
          <p:nvPr/>
        </p:nvSpPr>
        <p:spPr>
          <a:xfrm>
            <a:off x="4643438" y="3124668"/>
            <a:ext cx="3529012" cy="2447925"/>
          </a:xfrm>
          <a:prstGeom prst="round2DiagRect">
            <a:avLst/>
          </a:prstGeom>
          <a:noFill/>
          <a:ln w="508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 name="pole tekstowe 12"/>
          <p:cNvSpPr txBox="1"/>
          <p:nvPr/>
        </p:nvSpPr>
        <p:spPr>
          <a:xfrm>
            <a:off x="935831" y="3497164"/>
            <a:ext cx="3024187" cy="1816100"/>
          </a:xfrm>
          <a:prstGeom prst="rect">
            <a:avLst/>
          </a:prstGeom>
          <a:noFill/>
        </p:spPr>
        <p:txBody>
          <a:bodyPr>
            <a:spAutoFit/>
          </a:bodyPr>
          <a:lstStyle/>
          <a:p>
            <a:pPr fontAlgn="auto">
              <a:spcBef>
                <a:spcPts val="0"/>
              </a:spcBef>
              <a:spcAft>
                <a:spcPts val="0"/>
              </a:spcAft>
              <a:defRPr/>
            </a:pPr>
            <a:r>
              <a:rPr lang="pl-PL" sz="1600" b="1" i="1" kern="0" dirty="0">
                <a:cs typeface="Arial" charset="0"/>
              </a:rPr>
              <a:t>Wnioskodawca/Partner</a:t>
            </a:r>
            <a:r>
              <a:rPr lang="pl-PL" sz="1600" kern="0" dirty="0">
                <a:cs typeface="Arial" charset="0"/>
              </a:rPr>
              <a:t>  </a:t>
            </a:r>
            <a:r>
              <a:rPr lang="pl-PL" sz="1600" b="1" kern="0" dirty="0">
                <a:cs typeface="Arial" charset="0"/>
              </a:rPr>
              <a:t>– jednostka posiadająca osobowość prawną. </a:t>
            </a:r>
          </a:p>
          <a:p>
            <a:pPr fontAlgn="auto">
              <a:spcBef>
                <a:spcPts val="0"/>
              </a:spcBef>
              <a:spcAft>
                <a:spcPts val="0"/>
              </a:spcAft>
              <a:defRPr/>
            </a:pPr>
            <a:r>
              <a:rPr lang="pl-PL" sz="1600" b="1" kern="0" dirty="0">
                <a:cs typeface="Arial" charset="0"/>
              </a:rPr>
              <a:t>W przypadku, gdy partnerem jest JST musi to być gmina, powiat bądź województwo, a nie urząd bądź starostwo.</a:t>
            </a:r>
          </a:p>
        </p:txBody>
      </p:sp>
      <p:sp>
        <p:nvSpPr>
          <p:cNvPr id="18438" name="pole tekstowe 13"/>
          <p:cNvSpPr txBox="1">
            <a:spLocks noChangeArrowheads="1"/>
          </p:cNvSpPr>
          <p:nvPr/>
        </p:nvSpPr>
        <p:spPr bwMode="auto">
          <a:xfrm>
            <a:off x="4787900" y="3250063"/>
            <a:ext cx="345650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600" b="1" i="1" dirty="0"/>
              <a:t>Realizator </a:t>
            </a:r>
            <a:r>
              <a:rPr lang="pl-PL" altLang="pl-PL" sz="1600" dirty="0"/>
              <a:t> </a:t>
            </a:r>
            <a:r>
              <a:rPr lang="pl-PL" altLang="pl-PL" sz="1600" b="1" dirty="0"/>
              <a:t>- </a:t>
            </a:r>
            <a:r>
              <a:rPr lang="pl-PL" altLang="pl-PL" sz="1600" b="1" dirty="0">
                <a:solidFill>
                  <a:srgbClr val="000000"/>
                </a:solidFill>
              </a:rPr>
              <a:t>jednostka </a:t>
            </a:r>
            <a:r>
              <a:rPr lang="pl-PL" altLang="pl-PL" sz="1600" b="1" dirty="0" smtClean="0">
                <a:solidFill>
                  <a:srgbClr val="000000"/>
                </a:solidFill>
              </a:rPr>
              <a:t>organizacyjna, </a:t>
            </a:r>
            <a:r>
              <a:rPr lang="pl-PL" altLang="pl-PL" sz="1600" b="1" dirty="0">
                <a:solidFill>
                  <a:srgbClr val="000000"/>
                </a:solidFill>
              </a:rPr>
              <a:t>której Projektodawca  powierzył w drodze pełnomocnictwa, upoważnienia lub innego równoważnego dokumentu realizację projektu. Jednostka organizacyjna może posiadać osobowość </a:t>
            </a:r>
            <a:r>
              <a:rPr lang="pl-PL" altLang="pl-PL" sz="1600" b="1" dirty="0" smtClean="0">
                <a:solidFill>
                  <a:srgbClr val="000000"/>
                </a:solidFill>
              </a:rPr>
              <a:t>prawną. Nie </a:t>
            </a:r>
            <a:r>
              <a:rPr lang="pl-PL" altLang="pl-PL" sz="1600" b="1" dirty="0">
                <a:solidFill>
                  <a:srgbClr val="000000"/>
                </a:solidFill>
              </a:rPr>
              <a:t>wskazujemy jednostki organizacyjnej Partnera. </a:t>
            </a:r>
            <a:endParaRPr lang="pl-PL" altLang="pl-PL" sz="1800" b="1" dirty="0">
              <a:solidFill>
                <a:srgbClr val="FF0000"/>
              </a:solidFill>
            </a:endParaRPr>
          </a:p>
        </p:txBody>
      </p:sp>
      <p:pic>
        <p:nvPicPr>
          <p:cNvPr id="18439" name="Picture 7" descr="C:\Users\basinskam\Desktop\527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4338" y="805656"/>
            <a:ext cx="29765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395288" y="620713"/>
            <a:ext cx="7993062" cy="369887"/>
          </a:xfrm>
          <a:prstGeom prst="rect">
            <a:avLst/>
          </a:prstGeom>
          <a:noFill/>
        </p:spPr>
        <p:txBody>
          <a:bodyPr>
            <a:spAutoFit/>
          </a:bodyPr>
          <a:lstStyle/>
          <a:p>
            <a:pPr>
              <a:defRPr/>
            </a:pPr>
            <a:r>
              <a:rPr lang="pl-PL" altLang="pl-PL" b="1" u="sng" dirty="0">
                <a:solidFill>
                  <a:srgbClr val="000000"/>
                </a:solidFill>
                <a:effectLst>
                  <a:outerShdw blurRad="38100" dist="38100" dir="2700000" algn="tl">
                    <a:srgbClr val="000000">
                      <a:alpha val="43137"/>
                    </a:srgbClr>
                  </a:outerShdw>
                </a:effectLst>
                <a:cs typeface="Arial" charset="0"/>
              </a:rPr>
              <a:t>CZĘŚĆ A.</a:t>
            </a:r>
            <a:r>
              <a:rPr lang="pl-PL" altLang="pl-PL" u="sng" dirty="0">
                <a:solidFill>
                  <a:srgbClr val="000000"/>
                </a:solidFill>
                <a:effectLst>
                  <a:outerShdw blurRad="38100" dist="38100" dir="2700000" algn="tl">
                    <a:srgbClr val="000000">
                      <a:alpha val="43137"/>
                    </a:srgbClr>
                  </a:outerShdw>
                </a:effectLst>
                <a:cs typeface="Arial" charset="0"/>
              </a:rPr>
              <a:t> </a:t>
            </a:r>
            <a:r>
              <a:rPr lang="pl-PL" altLang="pl-PL" b="1" u="sng" dirty="0">
                <a:solidFill>
                  <a:srgbClr val="000000"/>
                </a:solidFill>
                <a:effectLst>
                  <a:outerShdw blurRad="38100" dist="38100" dir="2700000" algn="tl">
                    <a:srgbClr val="000000">
                      <a:alpha val="43137"/>
                    </a:srgbClr>
                  </a:outerShdw>
                </a:effectLst>
                <a:cs typeface="Arial" charset="0"/>
              </a:rPr>
              <a:t>PODMIOTY ZAANGAŻOWANE W REALIZACJĘ PROJEKTU</a:t>
            </a:r>
            <a:endParaRPr lang="pl-PL" dirty="0">
              <a:effectLst>
                <a:outerShdw blurRad="38100" dist="38100" dir="2700000" algn="tl">
                  <a:srgbClr val="000000">
                    <a:alpha val="43137"/>
                  </a:srgbClr>
                </a:outerShdw>
              </a:effectLst>
              <a:cs typeface="Arial" charset="0"/>
            </a:endParaRPr>
          </a:p>
        </p:txBody>
      </p:sp>
      <p:sp>
        <p:nvSpPr>
          <p:cNvPr id="3" name="pole tekstowe 2"/>
          <p:cNvSpPr txBox="1"/>
          <p:nvPr/>
        </p:nvSpPr>
        <p:spPr>
          <a:xfrm>
            <a:off x="1883003" y="5929081"/>
            <a:ext cx="4896545" cy="338554"/>
          </a:xfrm>
          <a:prstGeom prst="rect">
            <a:avLst/>
          </a:prstGeom>
          <a:noFill/>
        </p:spPr>
        <p:txBody>
          <a:bodyPr wrap="square" rtlCol="0">
            <a:spAutoFit/>
          </a:bodyPr>
          <a:lstStyle/>
          <a:p>
            <a:r>
              <a:rPr lang="pl-PL" sz="1600" b="1" dirty="0" smtClean="0"/>
              <a:t>Partnerzy mogą być podmiotami ze sobą powiązanymi.</a:t>
            </a:r>
            <a:endParaRPr lang="pl-PL" sz="1600" b="1" dirty="0"/>
          </a:p>
        </p:txBody>
      </p:sp>
      <p:sp>
        <p:nvSpPr>
          <p:cNvPr id="5" name="Prostokąt z rogami zaokrąglonymi po przekątnej 4"/>
          <p:cNvSpPr/>
          <p:nvPr/>
        </p:nvSpPr>
        <p:spPr>
          <a:xfrm>
            <a:off x="1778032" y="5810326"/>
            <a:ext cx="5040560" cy="576064"/>
          </a:xfrm>
          <a:prstGeom prst="round2DiagRect">
            <a:avLst/>
          </a:prstGeom>
          <a:noFill/>
          <a:ln w="5080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04707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a:xfrm>
            <a:off x="533400" y="1268413"/>
            <a:ext cx="8229600" cy="288925"/>
          </a:xfrm>
        </p:spPr>
        <p:txBody>
          <a:bodyPr/>
          <a:lstStyle/>
          <a:p>
            <a:pPr algn="l" eaLnBrk="1" hangingPunct="1">
              <a:defRPr/>
            </a:pPr>
            <a:r>
              <a:rPr lang="pl-PL" altLang="pl-PL" sz="1800" b="1" u="sng" dirty="0">
                <a:solidFill>
                  <a:srgbClr val="000000"/>
                </a:solidFill>
                <a:effectLst>
                  <a:outerShdw blurRad="38100" dist="38100" dir="2700000" algn="tl">
                    <a:srgbClr val="000000">
                      <a:alpha val="43137"/>
                    </a:srgbClr>
                  </a:outerShdw>
                </a:effectLst>
                <a:cs typeface="Arial" charset="0"/>
              </a:rPr>
              <a:t>A.2 – A3 PARTNERSTWO W RAMACH PROJEKTU</a:t>
            </a:r>
            <a:br>
              <a:rPr lang="pl-PL" altLang="pl-PL" sz="1800" b="1" u="sng" dirty="0">
                <a:solidFill>
                  <a:srgbClr val="000000"/>
                </a:solidFill>
                <a:effectLst>
                  <a:outerShdw blurRad="38100" dist="38100" dir="2700000" algn="tl">
                    <a:srgbClr val="000000">
                      <a:alpha val="43137"/>
                    </a:srgbClr>
                  </a:outerShdw>
                </a:effectLst>
                <a:cs typeface="Arial" charset="0"/>
              </a:rPr>
            </a:br>
            <a:r>
              <a:rPr lang="pl-PL" altLang="pl-PL" sz="1800" b="1" dirty="0">
                <a:solidFill>
                  <a:srgbClr val="000000"/>
                </a:solidFill>
                <a:cs typeface="Arial" charset="0"/>
              </a:rPr>
              <a:t>Jeżeli projekt jest realizowany w partnerstwie należy zaznaczyć opcję </a:t>
            </a:r>
            <a:r>
              <a:rPr lang="pl-PL" altLang="pl-PL" sz="1800" b="1" i="1" u="sng" dirty="0">
                <a:solidFill>
                  <a:srgbClr val="000000"/>
                </a:solidFill>
                <a:cs typeface="Arial" charset="0"/>
              </a:rPr>
              <a:t>Tak</a:t>
            </a:r>
            <a:r>
              <a:rPr lang="pl-PL" altLang="pl-PL" sz="1800" b="1" dirty="0">
                <a:solidFill>
                  <a:srgbClr val="000000"/>
                </a:solidFill>
                <a:cs typeface="Arial" charset="0"/>
              </a:rPr>
              <a:t/>
            </a:r>
            <a:br>
              <a:rPr lang="pl-PL" altLang="pl-PL" sz="1800" b="1" dirty="0">
                <a:solidFill>
                  <a:srgbClr val="000000"/>
                </a:solidFill>
                <a:cs typeface="Arial" charset="0"/>
              </a:rPr>
            </a:br>
            <a:r>
              <a:rPr lang="pl-PL" altLang="pl-PL" sz="1800" b="1" dirty="0">
                <a:solidFill>
                  <a:srgbClr val="000000"/>
                </a:solidFill>
                <a:cs typeface="Arial" charset="0"/>
              </a:rPr>
              <a:t/>
            </a:r>
            <a:br>
              <a:rPr lang="pl-PL" altLang="pl-PL" sz="1800" b="1" dirty="0">
                <a:solidFill>
                  <a:srgbClr val="000000"/>
                </a:solidFill>
                <a:cs typeface="Arial" charset="0"/>
              </a:rPr>
            </a:br>
            <a:r>
              <a:rPr lang="pl-PL" altLang="pl-PL" sz="1800" b="1" u="sng" dirty="0">
                <a:solidFill>
                  <a:srgbClr val="000000"/>
                </a:solidFill>
                <a:effectLst>
                  <a:outerShdw blurRad="38100" dist="38100" dir="2700000" algn="tl">
                    <a:srgbClr val="000000">
                      <a:alpha val="43137"/>
                    </a:srgbClr>
                  </a:outerShdw>
                </a:effectLst>
                <a:cs typeface="Arial" charset="0"/>
              </a:rPr>
              <a:t>A.3.3. UZASADNIENIE I SPOSÓB WYBORU PARTNERA ORAZ JEGO ROLA W PROJEKC</a:t>
            </a:r>
            <a:r>
              <a:rPr lang="pl-PL" altLang="pl-PL" sz="1800" b="1" u="sng" dirty="0">
                <a:solidFill>
                  <a:srgbClr val="000000"/>
                </a:solidFill>
                <a:cs typeface="Arial" charset="0"/>
              </a:rPr>
              <a:t>IE</a:t>
            </a:r>
            <a:br>
              <a:rPr lang="pl-PL" altLang="pl-PL" sz="1800" b="1" u="sng" dirty="0">
                <a:solidFill>
                  <a:srgbClr val="000000"/>
                </a:solidFill>
                <a:cs typeface="Arial" charset="0"/>
              </a:rPr>
            </a:br>
            <a:endParaRPr lang="pl-PL" altLang="pl-PL" dirty="0"/>
          </a:p>
        </p:txBody>
      </p:sp>
      <p:sp>
        <p:nvSpPr>
          <p:cNvPr id="4" name="Prostokąt zaokrąglony 3"/>
          <p:cNvSpPr/>
          <p:nvPr/>
        </p:nvSpPr>
        <p:spPr>
          <a:xfrm>
            <a:off x="554038" y="1943100"/>
            <a:ext cx="7632700" cy="1439863"/>
          </a:xfrm>
          <a:prstGeom prst="roundRect">
            <a:avLst/>
          </a:prstGeom>
          <a:noFill/>
          <a:ln w="508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9460" name="pole tekstowe 4"/>
          <p:cNvSpPr txBox="1">
            <a:spLocks noChangeArrowheads="1"/>
          </p:cNvSpPr>
          <p:nvPr/>
        </p:nvSpPr>
        <p:spPr bwMode="auto">
          <a:xfrm>
            <a:off x="703263" y="1941513"/>
            <a:ext cx="72723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pl-PL" altLang="pl-PL" sz="1600" b="1"/>
              <a:t>Partnerstwo oznacza wspólną realizację projektu przez beneficjenta i podmioty wnoszące do projektu zasoby ludzkie, organizacyjne, techniczne lub finansowe, </a:t>
            </a:r>
            <a:br>
              <a:rPr lang="pl-PL" altLang="pl-PL" sz="1600" b="1"/>
            </a:br>
            <a:r>
              <a:rPr lang="pl-PL" altLang="pl-PL" sz="1600" b="1"/>
              <a:t>na warunkach określonych w </a:t>
            </a:r>
            <a:r>
              <a:rPr lang="pl-PL" altLang="pl-PL" sz="1600" b="1" u="sng"/>
              <a:t>porozumieniu</a:t>
            </a:r>
            <a:r>
              <a:rPr lang="pl-PL" altLang="pl-PL" sz="1600" b="1"/>
              <a:t> albo umowie partnerskiej.</a:t>
            </a:r>
          </a:p>
          <a:p>
            <a:pPr algn="just" eaLnBrk="1" hangingPunct="1">
              <a:spcBef>
                <a:spcPct val="0"/>
              </a:spcBef>
              <a:buFontTx/>
              <a:buNone/>
            </a:pPr>
            <a:r>
              <a:rPr lang="pl-PL" altLang="pl-PL" sz="1600" b="1"/>
              <a:t>Wnioskodawca powinien opisać rolę partnera w projekcie tj. za jakie zadania </a:t>
            </a:r>
            <a:br>
              <a:rPr lang="pl-PL" altLang="pl-PL" sz="1600" b="1"/>
            </a:br>
            <a:r>
              <a:rPr lang="pl-PL" altLang="pl-PL" sz="1600" b="1"/>
              <a:t>i wskaźniki będzie odpowiadał.</a:t>
            </a:r>
          </a:p>
          <a:p>
            <a:pPr eaLnBrk="1" hangingPunct="1">
              <a:spcBef>
                <a:spcPct val="0"/>
              </a:spcBef>
              <a:buFontTx/>
              <a:buNone/>
            </a:pPr>
            <a:endParaRPr lang="pl-PL" altLang="pl-PL" sz="1800" b="1"/>
          </a:p>
        </p:txBody>
      </p:sp>
      <p:sp>
        <p:nvSpPr>
          <p:cNvPr id="19461" name="pole tekstowe 5"/>
          <p:cNvSpPr txBox="1">
            <a:spLocks noChangeArrowheads="1"/>
          </p:cNvSpPr>
          <p:nvPr/>
        </p:nvSpPr>
        <p:spPr bwMode="auto">
          <a:xfrm>
            <a:off x="558800" y="3357563"/>
            <a:ext cx="7758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l-PL" altLang="pl-PL" sz="1800"/>
          </a:p>
        </p:txBody>
      </p:sp>
      <p:pic>
        <p:nvPicPr>
          <p:cNvPr id="19462" name="Picture 2" descr="C:\Users\basinskam\Desktop\wsparcie-wdrażania-projektow-i-programow_evaluation_ego-s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438" y="3644900"/>
            <a:ext cx="40671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539750" y="692150"/>
            <a:ext cx="7993063" cy="369888"/>
          </a:xfrm>
          <a:prstGeom prst="rect">
            <a:avLst/>
          </a:prstGeom>
          <a:noFill/>
        </p:spPr>
        <p:txBody>
          <a:bodyPr>
            <a:spAutoFit/>
          </a:bodyPr>
          <a:lstStyle/>
          <a:p>
            <a:pPr eaLnBrk="1" hangingPunct="1">
              <a:defRPr/>
            </a:pPr>
            <a:r>
              <a:rPr lang="pl-PL" altLang="pl-PL" b="1" u="sng" dirty="0">
                <a:effectLst>
                  <a:outerShdw blurRad="38100" dist="38100" dir="2700000" algn="tl">
                    <a:srgbClr val="000000">
                      <a:alpha val="43137"/>
                    </a:srgbClr>
                  </a:outerShdw>
                </a:effectLst>
                <a:cs typeface="Arial" charset="0"/>
              </a:rPr>
              <a:t>A.3.4. POTENCJAŁ I DOŚWIADCZENIE PARTNERA</a:t>
            </a:r>
          </a:p>
        </p:txBody>
      </p:sp>
      <p:sp>
        <p:nvSpPr>
          <p:cNvPr id="5" name="Prostokąt zaokrąglony 4"/>
          <p:cNvSpPr/>
          <p:nvPr/>
        </p:nvSpPr>
        <p:spPr>
          <a:xfrm>
            <a:off x="684213" y="2276475"/>
            <a:ext cx="4464050" cy="3097213"/>
          </a:xfrm>
          <a:prstGeom prst="roundRect">
            <a:avLst/>
          </a:prstGeom>
          <a:noFill/>
          <a:ln w="508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 name="pole tekstowe 5"/>
          <p:cNvSpPr txBox="1"/>
          <p:nvPr/>
        </p:nvSpPr>
        <p:spPr>
          <a:xfrm>
            <a:off x="931863" y="2393950"/>
            <a:ext cx="3968750" cy="2862263"/>
          </a:xfrm>
          <a:prstGeom prst="rect">
            <a:avLst/>
          </a:prstGeom>
          <a:noFill/>
        </p:spPr>
        <p:txBody>
          <a:bodyPr>
            <a:spAutoFit/>
          </a:bodyPr>
          <a:lstStyle/>
          <a:p>
            <a:pPr>
              <a:defRPr/>
            </a:pPr>
            <a:r>
              <a:rPr lang="pl-PL" b="1" dirty="0">
                <a:cs typeface="Arial" charset="0"/>
              </a:rPr>
              <a:t>Dane weryfikowane są w:</a:t>
            </a:r>
          </a:p>
          <a:p>
            <a:pPr marL="285750" indent="-285750">
              <a:buFont typeface="Arial" panose="020B0604020202020204" pitchFamily="34" charset="0"/>
              <a:buChar char="•"/>
              <a:defRPr/>
            </a:pPr>
            <a:r>
              <a:rPr lang="pl-PL" b="1" dirty="0">
                <a:cs typeface="Arial" charset="0"/>
              </a:rPr>
              <a:t>w obszarze, w którym udzielane będzie wsparcie przewidziane </a:t>
            </a:r>
            <a:br>
              <a:rPr lang="pl-PL" b="1" dirty="0">
                <a:cs typeface="Arial" charset="0"/>
              </a:rPr>
            </a:br>
            <a:r>
              <a:rPr lang="pl-PL" b="1" dirty="0">
                <a:cs typeface="Arial" charset="0"/>
              </a:rPr>
              <a:t>w ramach projektu;</a:t>
            </a:r>
          </a:p>
          <a:p>
            <a:pPr marL="285750" indent="-285750">
              <a:buFont typeface="Arial" panose="020B0604020202020204" pitchFamily="34" charset="0"/>
              <a:buChar char="•"/>
              <a:defRPr/>
            </a:pPr>
            <a:r>
              <a:rPr lang="pl-PL" b="1" dirty="0">
                <a:cs typeface="Arial" charset="0"/>
              </a:rPr>
              <a:t>na rzecz grupy docelowej, do której kierowane będzie wsparcie przewidziane w ramach projektu;</a:t>
            </a:r>
          </a:p>
          <a:p>
            <a:pPr marL="285750" indent="-285750">
              <a:buFont typeface="Arial" panose="020B0604020202020204" pitchFamily="34" charset="0"/>
              <a:buChar char="•"/>
              <a:defRPr/>
            </a:pPr>
            <a:r>
              <a:rPr lang="pl-PL" b="1" dirty="0">
                <a:cs typeface="Arial" charset="0"/>
              </a:rPr>
              <a:t>na określonym terytorium, którego dotyczyć będzie realizacja projektu.</a:t>
            </a:r>
          </a:p>
          <a:p>
            <a:pPr>
              <a:defRPr/>
            </a:pPr>
            <a:endParaRPr lang="pl-PL" dirty="0">
              <a:cs typeface="Arial" charset="0"/>
            </a:endParaRPr>
          </a:p>
        </p:txBody>
      </p:sp>
      <p:pic>
        <p:nvPicPr>
          <p:cNvPr id="20485" name="Picture 4" descr="http://www.tapeta-ludziki-puzzle-glowy.na-pulpit.com/zdjecia/ludziki-puzzle-glowy.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2888" y="2492375"/>
            <a:ext cx="3209925"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188" y="2060575"/>
            <a:ext cx="7561262" cy="4186238"/>
          </a:xfrm>
          <a:prstGeom prst="rect">
            <a:avLst/>
          </a:prstGeom>
          <a:noFill/>
        </p:spPr>
        <p:txBody>
          <a:bodyPr>
            <a:spAutoFit/>
          </a:bodyPr>
          <a:lstStyle/>
          <a:p>
            <a:pPr>
              <a:defRPr/>
            </a:pPr>
            <a:r>
              <a:rPr lang="pl-PL" sz="2000" b="1" dirty="0">
                <a:latin typeface="Calibri"/>
                <a:cs typeface="Arial" charset="0"/>
              </a:rPr>
              <a:t>Finansowanie ogółem, tj. dofinansowanie (95%) + wkład własny (5%) </a:t>
            </a:r>
          </a:p>
          <a:p>
            <a:pPr>
              <a:defRPr/>
            </a:pPr>
            <a:endParaRPr lang="pl-PL" sz="2000" b="1" dirty="0">
              <a:latin typeface="Calibri"/>
              <a:cs typeface="Arial" charset="0"/>
            </a:endParaRPr>
          </a:p>
          <a:p>
            <a:pPr>
              <a:defRPr/>
            </a:pPr>
            <a:r>
              <a:rPr lang="pl-PL" sz="1600" b="1" dirty="0">
                <a:latin typeface="Calibri"/>
                <a:cs typeface="Arial" charset="0"/>
              </a:rPr>
              <a:t>Subregion </a:t>
            </a:r>
            <a:r>
              <a:rPr lang="pl-PL" sz="1600" b="1" dirty="0" smtClean="0">
                <a:latin typeface="Calibri"/>
                <a:cs typeface="Arial" charset="0"/>
              </a:rPr>
              <a:t>Północny </a:t>
            </a:r>
            <a:r>
              <a:rPr lang="pl-PL" sz="1600" b="1" dirty="0">
                <a:latin typeface="Calibri"/>
                <a:cs typeface="Arial" charset="0"/>
              </a:rPr>
              <a:t>(konkurs nr </a:t>
            </a:r>
            <a:r>
              <a:rPr lang="pl-PL" sz="1600" b="1" dirty="0" smtClean="0">
                <a:latin typeface="Calibri"/>
                <a:cs typeface="Arial" charset="0"/>
              </a:rPr>
              <a:t>RPSL.09.01.02-IZ.01-24-209/17</a:t>
            </a:r>
            <a:r>
              <a:rPr lang="pl-PL" sz="1600" b="1" dirty="0">
                <a:latin typeface="Calibri"/>
                <a:cs typeface="Arial" charset="0"/>
              </a:rPr>
              <a:t>) 3 421 857,52 PLN</a:t>
            </a:r>
          </a:p>
          <a:p>
            <a:pPr>
              <a:defRPr/>
            </a:pPr>
            <a:endParaRPr lang="pl-PL" sz="1400" b="1" dirty="0">
              <a:latin typeface="Calibri"/>
              <a:cs typeface="Arial" charset="0"/>
            </a:endParaRPr>
          </a:p>
          <a:p>
            <a:pPr>
              <a:defRPr/>
            </a:pPr>
            <a:r>
              <a:rPr lang="pl-PL" sz="2000" b="1" dirty="0">
                <a:latin typeface="Calibri"/>
                <a:cs typeface="Arial" charset="0"/>
              </a:rPr>
              <a:t>w tym wsparcie finansowe EFS (85%) </a:t>
            </a:r>
          </a:p>
          <a:p>
            <a:pPr>
              <a:defRPr/>
            </a:pPr>
            <a:r>
              <a:rPr lang="pl-PL" sz="2000" b="1" dirty="0">
                <a:latin typeface="Calibri"/>
                <a:cs typeface="Arial" charset="0"/>
              </a:rPr>
              <a:t>w tym budżet państwa (10%) </a:t>
            </a:r>
          </a:p>
          <a:p>
            <a:pPr>
              <a:defRPr/>
            </a:pPr>
            <a:endParaRPr lang="pl-PL" sz="2000" b="1" dirty="0">
              <a:latin typeface="Calibri"/>
              <a:cs typeface="Arial" charset="0"/>
            </a:endParaRPr>
          </a:p>
          <a:p>
            <a:pPr>
              <a:defRPr/>
            </a:pPr>
            <a:r>
              <a:rPr lang="pl-PL" sz="2000" b="1" dirty="0">
                <a:latin typeface="Calibri"/>
                <a:cs typeface="Arial" charset="0"/>
              </a:rPr>
              <a:t>Poziom dofinansowania wynosi 95% </a:t>
            </a:r>
          </a:p>
          <a:p>
            <a:pPr>
              <a:defRPr/>
            </a:pPr>
            <a:r>
              <a:rPr lang="pl-PL" sz="2000" b="1" dirty="0">
                <a:latin typeface="Calibri"/>
                <a:cs typeface="Arial" charset="0"/>
              </a:rPr>
              <a:t>Poziom wkładu własnego 5% </a:t>
            </a:r>
          </a:p>
          <a:p>
            <a:pPr>
              <a:defRPr/>
            </a:pPr>
            <a:endParaRPr lang="pl-PL" sz="1600" b="1" dirty="0">
              <a:latin typeface="Calibri"/>
              <a:cs typeface="Arial" charset="0"/>
            </a:endParaRPr>
          </a:p>
          <a:p>
            <a:pPr>
              <a:defRPr/>
            </a:pPr>
            <a:r>
              <a:rPr lang="pl-PL" sz="1600" dirty="0">
                <a:latin typeface="Calibri"/>
                <a:cs typeface="Arial" charset="0"/>
              </a:rPr>
              <a:t>5% wartości kwot przeznaczonych na dofinansowanie IOK zabezpieczyła na procedurę odwoławczą </a:t>
            </a:r>
          </a:p>
          <a:p>
            <a:pPr>
              <a:defRPr/>
            </a:pPr>
            <a:r>
              <a:rPr lang="pl-PL" sz="1600" dirty="0">
                <a:latin typeface="Calibri"/>
                <a:cs typeface="Arial" charset="0"/>
              </a:rPr>
              <a:t>Minimalna wartość projektu: 100 000,00 PLN </a:t>
            </a:r>
          </a:p>
          <a:p>
            <a:pPr>
              <a:defRPr/>
            </a:pPr>
            <a:r>
              <a:rPr lang="pl-PL" sz="1600" dirty="0">
                <a:latin typeface="Calibri"/>
                <a:cs typeface="Arial" charset="0"/>
              </a:rPr>
              <a:t>Maksymalna dopuszczalna kwota dofinansowania nie może być wyższa niż wartość dofinansowania przewidzianego na konkurs </a:t>
            </a:r>
            <a:endParaRPr lang="en-GB" sz="1600" spc="-10" dirty="0">
              <a:latin typeface="Lato" panose="020F0502020204030203" pitchFamily="34" charset="-18"/>
            </a:endParaRPr>
          </a:p>
        </p:txBody>
      </p:sp>
      <p:sp>
        <p:nvSpPr>
          <p:cNvPr id="3075" name="TextBox 4"/>
          <p:cNvSpPr txBox="1">
            <a:spLocks noChangeArrowheads="1"/>
          </p:cNvSpPr>
          <p:nvPr/>
        </p:nvSpPr>
        <p:spPr bwMode="auto">
          <a:xfrm>
            <a:off x="250825" y="692150"/>
            <a:ext cx="7416800" cy="646113"/>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pl-PL" altLang="pl-PL" sz="1800" b="1">
                <a:solidFill>
                  <a:srgbClr val="636466"/>
                </a:solidFill>
                <a:latin typeface="Novecento wide Book" pitchFamily="50" charset="-18"/>
              </a:rPr>
              <a:t>Kwota środków przeznaczonych na dofinansowanie projektów w ramach konkursów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539750" y="549275"/>
            <a:ext cx="8064500" cy="368300"/>
          </a:xfrm>
          <a:prstGeom prst="rect">
            <a:avLst/>
          </a:prstGeom>
          <a:noFill/>
        </p:spPr>
        <p:txBody>
          <a:bodyPr>
            <a:spAutoFit/>
          </a:bodyPr>
          <a:lstStyle/>
          <a:p>
            <a:pPr>
              <a:defRPr/>
            </a:pPr>
            <a:r>
              <a:rPr lang="pl-PL" altLang="pl-PL" b="1" u="sng" dirty="0">
                <a:solidFill>
                  <a:srgbClr val="000000"/>
                </a:solidFill>
                <a:effectLst>
                  <a:outerShdw blurRad="38100" dist="38100" dir="2700000" algn="tl">
                    <a:srgbClr val="000000">
                      <a:alpha val="43137"/>
                    </a:srgbClr>
                  </a:outerShdw>
                </a:effectLst>
                <a:cs typeface="Arial" charset="0"/>
              </a:rPr>
              <a:t>B.4 – KLASYFIKACJA PROJEKTU I ZAKRES INTERWENCJI</a:t>
            </a:r>
            <a:endParaRPr lang="pl-PL" dirty="0">
              <a:effectLst>
                <a:outerShdw blurRad="38100" dist="38100" dir="2700000" algn="tl">
                  <a:srgbClr val="000000">
                    <a:alpha val="43137"/>
                  </a:srgbClr>
                </a:outerShdw>
              </a:effectLst>
              <a:cs typeface="Arial" charset="0"/>
            </a:endParaRPr>
          </a:p>
        </p:txBody>
      </p:sp>
      <p:sp>
        <p:nvSpPr>
          <p:cNvPr id="21507" name="pole tekstowe 5"/>
          <p:cNvSpPr txBox="1">
            <a:spLocks noChangeArrowheads="1"/>
          </p:cNvSpPr>
          <p:nvPr/>
        </p:nvSpPr>
        <p:spPr bwMode="auto">
          <a:xfrm>
            <a:off x="539750" y="1125538"/>
            <a:ext cx="806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800" b="1"/>
              <a:t>„Czy projekt wynika z programu rewitalizacji?” należy w punkcie B.4. odpowiedzieć twierdząco na pytanie i dokonać uzasadnienia odpowiedzi. </a:t>
            </a:r>
          </a:p>
        </p:txBody>
      </p:sp>
      <p:pic>
        <p:nvPicPr>
          <p:cNvPr id="21508" name="Obraz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13" y="2565400"/>
            <a:ext cx="79914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rostokąt zaokrąglony 6"/>
          <p:cNvSpPr/>
          <p:nvPr/>
        </p:nvSpPr>
        <p:spPr>
          <a:xfrm>
            <a:off x="539750" y="4508500"/>
            <a:ext cx="8064500" cy="1657350"/>
          </a:xfrm>
          <a:prstGeom prst="roundRect">
            <a:avLst/>
          </a:prstGeom>
          <a:noFill/>
          <a:ln w="508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1510" name="pole tekstowe 9"/>
          <p:cNvSpPr txBox="1">
            <a:spLocks noChangeArrowheads="1"/>
          </p:cNvSpPr>
          <p:nvPr/>
        </p:nvSpPr>
        <p:spPr bwMode="auto">
          <a:xfrm>
            <a:off x="684213" y="4724400"/>
            <a:ext cx="77041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2200" b="1" u="sng"/>
              <a:t>Uwaga</a:t>
            </a:r>
          </a:p>
          <a:p>
            <a:pPr algn="ctr" eaLnBrk="1" hangingPunct="1">
              <a:spcBef>
                <a:spcPct val="0"/>
              </a:spcBef>
              <a:buFontTx/>
              <a:buNone/>
            </a:pPr>
            <a:r>
              <a:rPr lang="pl-PL" altLang="pl-PL" sz="2200" b="1"/>
              <a:t>Uzasadnienie to może być tożsame z uzasadnieniem spełnienia kryterium formalnego (dostępu) w dalszej części wniosku.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620688"/>
            <a:ext cx="5472608" cy="706090"/>
          </a:xfrm>
        </p:spPr>
        <p:txBody>
          <a:bodyPr/>
          <a:lstStyle/>
          <a:p>
            <a:pPr lvl="0">
              <a:defRPr/>
            </a:pPr>
            <a:r>
              <a:rPr lang="pl-PL" altLang="pl-PL" sz="1800" b="1" u="sng"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Arial" charset="0"/>
              </a:rPr>
              <a:t>B.4 – KLASYFIKACJA PROJEKTU I ZAKRES INTERWENCJI</a:t>
            </a:r>
            <a:r>
              <a:rPr lang="pl-PL" sz="1800" dirty="0">
                <a:solidFill>
                  <a:prstClr val="black"/>
                </a:solidFill>
                <a:effectLst>
                  <a:outerShdw blurRad="38100" dist="38100" dir="2700000" algn="tl">
                    <a:srgbClr val="000000">
                      <a:alpha val="43137"/>
                    </a:srgbClr>
                  </a:outerShdw>
                </a:effectLst>
                <a:latin typeface="Calibri" panose="020F0502020204030204" pitchFamily="34" charset="0"/>
                <a:ea typeface="+mn-ea"/>
                <a:cs typeface="Arial" charset="0"/>
              </a:rPr>
              <a:t/>
            </a:r>
            <a:br>
              <a:rPr lang="pl-PL" sz="1800" dirty="0">
                <a:solidFill>
                  <a:prstClr val="black"/>
                </a:solidFill>
                <a:effectLst>
                  <a:outerShdw blurRad="38100" dist="38100" dir="2700000" algn="tl">
                    <a:srgbClr val="000000">
                      <a:alpha val="43137"/>
                    </a:srgbClr>
                  </a:outerShdw>
                </a:effectLst>
                <a:latin typeface="Calibri" panose="020F0502020204030204" pitchFamily="34" charset="0"/>
                <a:ea typeface="+mn-ea"/>
                <a:cs typeface="Arial" charset="0"/>
              </a:rPr>
            </a:br>
            <a:endParaRPr lang="pl-PL" dirty="0"/>
          </a:p>
        </p:txBody>
      </p:sp>
      <p:sp>
        <p:nvSpPr>
          <p:cNvPr id="3" name="Symbol zastępczy zawartości 2"/>
          <p:cNvSpPr>
            <a:spLocks noGrp="1"/>
          </p:cNvSpPr>
          <p:nvPr>
            <p:ph idx="1"/>
          </p:nvPr>
        </p:nvSpPr>
        <p:spPr>
          <a:xfrm>
            <a:off x="467544" y="980728"/>
            <a:ext cx="8229600" cy="5040560"/>
          </a:xfrm>
        </p:spPr>
        <p:txBody>
          <a:bodyPr/>
          <a:lstStyle/>
          <a:p>
            <a:pPr marL="0" indent="0">
              <a:buNone/>
            </a:pPr>
            <a:endParaRPr lang="pl-PL" sz="1800" dirty="0" smtClean="0"/>
          </a:p>
          <a:p>
            <a:pPr marL="0" indent="0">
              <a:buNone/>
            </a:pPr>
            <a:r>
              <a:rPr lang="pl-PL" sz="1800" dirty="0" smtClean="0"/>
              <a:t>Pole PKD projektu nie powinno pozostawać puste we wniosku o dofinansowanie. </a:t>
            </a:r>
            <a:endParaRPr lang="pl-PL" sz="1800" dirty="0"/>
          </a:p>
          <a:p>
            <a:pPr marL="0" indent="0">
              <a:buNone/>
            </a:pPr>
            <a:r>
              <a:rPr lang="pl-PL" sz="1800" dirty="0" smtClean="0"/>
              <a:t>Dane te są niezbędne do sprawozdawczości IZ RPO.</a:t>
            </a:r>
            <a:endParaRPr lang="pl-PL"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78486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ipsa 5"/>
          <p:cNvSpPr/>
          <p:nvPr/>
        </p:nvSpPr>
        <p:spPr>
          <a:xfrm>
            <a:off x="647700" y="3212976"/>
            <a:ext cx="11879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Tree>
    <p:extLst>
      <p:ext uri="{BB962C8B-B14F-4D97-AF65-F5344CB8AC3E}">
        <p14:creationId xmlns:p14="http://schemas.microsoft.com/office/powerpoint/2010/main" val="2854177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rostokąt 1"/>
          <p:cNvSpPr>
            <a:spLocks noChangeArrowheads="1"/>
          </p:cNvSpPr>
          <p:nvPr/>
        </p:nvSpPr>
        <p:spPr bwMode="auto">
          <a:xfrm>
            <a:off x="539750" y="339725"/>
            <a:ext cx="7632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pl-PL" altLang="pl-PL" sz="1800" b="1" u="sng" dirty="0">
                <a:effectLst>
                  <a:outerShdw blurRad="38100" dist="38100" dir="2700000" algn="tl">
                    <a:srgbClr val="000000">
                      <a:alpha val="43137"/>
                    </a:srgbClr>
                  </a:outerShdw>
                </a:effectLst>
                <a:cs typeface="Arial" charset="0"/>
              </a:rPr>
              <a:t>B.10 STANDARD MINIMUM - co jest przedmiotem oceny:</a:t>
            </a:r>
          </a:p>
        </p:txBody>
      </p:sp>
      <p:graphicFrame>
        <p:nvGraphicFramePr>
          <p:cNvPr id="4" name="Diagram 3"/>
          <p:cNvGraphicFramePr/>
          <p:nvPr>
            <p:extLst>
              <p:ext uri="{D42A27DB-BD31-4B8C-83A1-F6EECF244321}">
                <p14:modId xmlns:p14="http://schemas.microsoft.com/office/powerpoint/2010/main" val="1073773827"/>
              </p:ext>
            </p:extLst>
          </p:nvPr>
        </p:nvGraphicFramePr>
        <p:xfrm>
          <a:off x="467544" y="708025"/>
          <a:ext cx="7416824" cy="5417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pole tekstowe 1"/>
          <p:cNvSpPr txBox="1">
            <a:spLocks noChangeArrowheads="1"/>
          </p:cNvSpPr>
          <p:nvPr/>
        </p:nvSpPr>
        <p:spPr bwMode="auto">
          <a:xfrm>
            <a:off x="6588125" y="538163"/>
            <a:ext cx="20161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t>Projekt spełnia standard minimum </a:t>
            </a:r>
            <a:r>
              <a:rPr lang="pl-PL" altLang="pl-PL" sz="1600" b="1" dirty="0" smtClean="0"/>
              <a:t>przy uzyskaniu co </a:t>
            </a:r>
            <a:r>
              <a:rPr lang="pl-PL" altLang="pl-PL" sz="1600" b="1" dirty="0"/>
              <a:t>najmniej 3 </a:t>
            </a:r>
            <a:r>
              <a:rPr lang="pl-PL" altLang="pl-PL" sz="1600" b="1" dirty="0" smtClean="0"/>
              <a:t>punktów</a:t>
            </a:r>
            <a:endParaRPr lang="pl-PL" altLang="pl-PL" sz="1600" b="1" dirty="0"/>
          </a:p>
        </p:txBody>
      </p:sp>
      <p:sp>
        <p:nvSpPr>
          <p:cNvPr id="3" name="Prostokąt zaokrąglony 2"/>
          <p:cNvSpPr/>
          <p:nvPr/>
        </p:nvSpPr>
        <p:spPr>
          <a:xfrm>
            <a:off x="6443663" y="579438"/>
            <a:ext cx="2089150" cy="99536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531813" y="452438"/>
            <a:ext cx="7993062" cy="369887"/>
          </a:xfrm>
          <a:prstGeom prst="rect">
            <a:avLst/>
          </a:prstGeom>
          <a:noFill/>
        </p:spPr>
        <p:txBody>
          <a:bodyPr>
            <a:spAutoFit/>
          </a:bodyPr>
          <a:lstStyle/>
          <a:p>
            <a:pPr>
              <a:defRPr/>
            </a:pPr>
            <a:r>
              <a:rPr lang="pl-PL" b="1" u="sng" dirty="0">
                <a:effectLst>
                  <a:outerShdw blurRad="38100" dist="38100" dir="2700000" algn="tl">
                    <a:srgbClr val="000000">
                      <a:alpha val="43137"/>
                    </a:srgbClr>
                  </a:outerShdw>
                </a:effectLst>
                <a:latin typeface="+mn-lt"/>
                <a:cs typeface="Arial" charset="0"/>
              </a:rPr>
              <a:t>C.1 ZADANIA W PROJEKCE (ZAKRES RZECZOWY)</a:t>
            </a:r>
            <a:endParaRPr lang="pl-PL" u="sng" dirty="0">
              <a:effectLst>
                <a:outerShdw blurRad="38100" dist="38100" dir="2700000" algn="tl">
                  <a:srgbClr val="000000">
                    <a:alpha val="43137"/>
                  </a:srgbClr>
                </a:outerShdw>
              </a:effectLst>
              <a:latin typeface="+mn-lt"/>
              <a:cs typeface="Arial" charset="0"/>
            </a:endParaRPr>
          </a:p>
        </p:txBody>
      </p:sp>
      <p:sp>
        <p:nvSpPr>
          <p:cNvPr id="3" name="Prostokąt zaokrąglony 2"/>
          <p:cNvSpPr/>
          <p:nvPr/>
        </p:nvSpPr>
        <p:spPr>
          <a:xfrm>
            <a:off x="611188" y="1303338"/>
            <a:ext cx="7848600" cy="1800225"/>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3556" name="pole tekstowe 3"/>
          <p:cNvSpPr txBox="1">
            <a:spLocks noChangeArrowheads="1"/>
          </p:cNvSpPr>
          <p:nvPr/>
        </p:nvSpPr>
        <p:spPr bwMode="auto">
          <a:xfrm>
            <a:off x="827088" y="1465263"/>
            <a:ext cx="74168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l-PL" altLang="pl-PL" sz="1800" b="1"/>
              <a:t>Zadania powinny być logicznie powiązane między sobą oraz z innymi elementami wniosku oraz wykonalne (możliwe do zrealizowania) w ramach zasobów, które będą dostępne w trakcie realizacji projektu. Realizacja zadań musi odpowiadać na opisane problemy grup docelowych i prowadzić do osiągnięcia założonych rezultatów.</a:t>
            </a:r>
          </a:p>
        </p:txBody>
      </p:sp>
      <p:sp>
        <p:nvSpPr>
          <p:cNvPr id="5" name="Prostokąt zaokrąglony 4"/>
          <p:cNvSpPr/>
          <p:nvPr/>
        </p:nvSpPr>
        <p:spPr>
          <a:xfrm>
            <a:off x="611188" y="3573463"/>
            <a:ext cx="7848600" cy="2728912"/>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3558" name="pole tekstowe 5"/>
          <p:cNvSpPr txBox="1">
            <a:spLocks noChangeArrowheads="1"/>
          </p:cNvSpPr>
          <p:nvPr/>
        </p:nvSpPr>
        <p:spPr bwMode="auto">
          <a:xfrm>
            <a:off x="827088" y="3716338"/>
            <a:ext cx="7416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l-PL" altLang="pl-PL" sz="1800" b="1"/>
              <a:t>Przy każdym zadaniu należy także wskazać termin jego realizacji, który musi być adekwatny do podejmowanych działań, nie może być „sztucznie” wydłużany.</a:t>
            </a:r>
          </a:p>
          <a:p>
            <a:pPr algn="ctr">
              <a:spcBef>
                <a:spcPct val="0"/>
              </a:spcBef>
              <a:buFontTx/>
              <a:buNone/>
            </a:pPr>
            <a:r>
              <a:rPr lang="pl-PL" altLang="pl-PL" sz="1800" b="1" u="sng"/>
              <a:t>Uwaga!</a:t>
            </a:r>
          </a:p>
          <a:p>
            <a:pPr algn="just">
              <a:spcBef>
                <a:spcPct val="0"/>
              </a:spcBef>
              <a:buFontTx/>
              <a:buNone/>
            </a:pPr>
            <a:r>
              <a:rPr lang="pl-PL" altLang="pl-PL" sz="1800" b="1"/>
              <a:t>Beneficjent wskazuje w zakresie rzeczowym w polu C.1 jakie rodzaje dostaw i usług zamierza zlecić innym podmiotom przy zastosowaniu aspektów społecznych. Są to usługi: dostawy i usługi cateringowe, publikowanie </a:t>
            </a:r>
            <a:br>
              <a:rPr lang="pl-PL" altLang="pl-PL" sz="1800" b="1"/>
            </a:br>
            <a:r>
              <a:rPr lang="pl-PL" altLang="pl-PL" sz="1800" b="1"/>
              <a:t>i drukowanie.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rostokąt 1"/>
          <p:cNvSpPr>
            <a:spLocks noChangeArrowheads="1"/>
          </p:cNvSpPr>
          <p:nvPr/>
        </p:nvSpPr>
        <p:spPr bwMode="auto">
          <a:xfrm>
            <a:off x="468313" y="476250"/>
            <a:ext cx="2578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pl-PL" altLang="pl-PL" b="1" u="sng" dirty="0">
                <a:solidFill>
                  <a:srgbClr val="000000"/>
                </a:solidFill>
                <a:effectLst>
                  <a:outerShdw blurRad="38100" dist="38100" dir="2700000" algn="tl">
                    <a:srgbClr val="000000">
                      <a:alpha val="43137"/>
                    </a:srgbClr>
                  </a:outerShdw>
                </a:effectLst>
              </a:rPr>
              <a:t>C.2. ZAKRES FINANSOWY</a:t>
            </a:r>
            <a:endParaRPr lang="pl-PL" altLang="pl-PL" u="sng" dirty="0">
              <a:solidFill>
                <a:srgbClr val="000000"/>
              </a:solidFill>
              <a:effectLst>
                <a:outerShdw blurRad="38100" dist="38100" dir="2700000" algn="tl">
                  <a:srgbClr val="000000">
                    <a:alpha val="43137"/>
                  </a:srgbClr>
                </a:outerShdw>
              </a:effectLst>
            </a:endParaRPr>
          </a:p>
        </p:txBody>
      </p:sp>
      <p:sp>
        <p:nvSpPr>
          <p:cNvPr id="7" name="Prostokąt zaokrąglony 6"/>
          <p:cNvSpPr/>
          <p:nvPr/>
        </p:nvSpPr>
        <p:spPr>
          <a:xfrm>
            <a:off x="2483768" y="1412776"/>
            <a:ext cx="3456384" cy="792088"/>
          </a:xfrm>
          <a:prstGeom prst="roundRect">
            <a:avLst/>
          </a:prstGeom>
          <a:solidFill>
            <a:srgbClr val="FFC000"/>
          </a:solidFill>
          <a:ln>
            <a:solidFill>
              <a:srgbClr val="FFC000"/>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8" name="Prostokąt zaokrąglony 7"/>
          <p:cNvSpPr/>
          <p:nvPr/>
        </p:nvSpPr>
        <p:spPr>
          <a:xfrm>
            <a:off x="1597340" y="3309183"/>
            <a:ext cx="2160240" cy="720080"/>
          </a:xfrm>
          <a:prstGeom prst="roundRect">
            <a:avLst/>
          </a:prstGeom>
          <a:solidFill>
            <a:srgbClr val="66CCFF"/>
          </a:solidFill>
          <a:ln>
            <a:solidFill>
              <a:srgbClr val="66CCFF"/>
            </a:solidFill>
          </a:ln>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 name="Prostokąt zaokrąglony 8"/>
          <p:cNvSpPr/>
          <p:nvPr/>
        </p:nvSpPr>
        <p:spPr>
          <a:xfrm>
            <a:off x="4716016" y="3298876"/>
            <a:ext cx="2448272" cy="720080"/>
          </a:xfrm>
          <a:prstGeom prst="roundRect">
            <a:avLst/>
          </a:prstGeom>
          <a:solidFill>
            <a:srgbClr val="66CCFF"/>
          </a:solidFill>
          <a:ln>
            <a:solidFill>
              <a:srgbClr val="66CCFF"/>
            </a:solidFill>
          </a:ln>
          <a:effectLst>
            <a:glow rad="63500">
              <a:srgbClr val="66CCFF">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 name="Prostokąt zaokrąglony 9"/>
          <p:cNvSpPr/>
          <p:nvPr/>
        </p:nvSpPr>
        <p:spPr>
          <a:xfrm>
            <a:off x="3275856" y="5085184"/>
            <a:ext cx="1620180" cy="576064"/>
          </a:xfrm>
          <a:prstGeom prst="roundRect">
            <a:avLst/>
          </a:prstGeom>
          <a:solidFill>
            <a:srgbClr val="33CC33"/>
          </a:solidFill>
          <a:ln>
            <a:solidFill>
              <a:srgbClr val="33CC33"/>
            </a:solidFill>
          </a:ln>
          <a:effectLst>
            <a:glow rad="63500">
              <a:srgbClr val="00B050">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 name="Prostokąt zaokrąglony 11"/>
          <p:cNvSpPr/>
          <p:nvPr/>
        </p:nvSpPr>
        <p:spPr>
          <a:xfrm>
            <a:off x="900113" y="5086350"/>
            <a:ext cx="1655762" cy="972706"/>
          </a:xfrm>
          <a:prstGeom prst="roundRect">
            <a:avLst/>
          </a:prstGeom>
          <a:solidFill>
            <a:srgbClr val="33CC33"/>
          </a:solidFill>
          <a:ln>
            <a:solidFill>
              <a:srgbClr val="33CC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 name="Strzałka w dół 12"/>
          <p:cNvSpPr/>
          <p:nvPr/>
        </p:nvSpPr>
        <p:spPr>
          <a:xfrm>
            <a:off x="2593975" y="2411413"/>
            <a:ext cx="431800" cy="720725"/>
          </a:xfrm>
          <a:prstGeom prst="down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 name="Strzałka w dół 14"/>
          <p:cNvSpPr/>
          <p:nvPr/>
        </p:nvSpPr>
        <p:spPr>
          <a:xfrm>
            <a:off x="5435600" y="2420938"/>
            <a:ext cx="431800" cy="703262"/>
          </a:xfrm>
          <a:prstGeom prst="down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cxnSp>
        <p:nvCxnSpPr>
          <p:cNvPr id="17" name="Łącznik prosty ze strzałką 16"/>
          <p:cNvCxnSpPr/>
          <p:nvPr/>
        </p:nvCxnSpPr>
        <p:spPr>
          <a:xfrm>
            <a:off x="2843213" y="4029075"/>
            <a:ext cx="914400" cy="1044575"/>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p:nvPr/>
        </p:nvCxnSpPr>
        <p:spPr>
          <a:xfrm flipH="1">
            <a:off x="4356100" y="4029075"/>
            <a:ext cx="1079500" cy="1044575"/>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a:off x="1908175" y="4029075"/>
            <a:ext cx="0" cy="1044575"/>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pole tekstowe 21"/>
          <p:cNvSpPr txBox="1"/>
          <p:nvPr/>
        </p:nvSpPr>
        <p:spPr>
          <a:xfrm>
            <a:off x="2555875" y="1608138"/>
            <a:ext cx="3311525" cy="415925"/>
          </a:xfrm>
          <a:prstGeom prst="rect">
            <a:avLst/>
          </a:prstGeom>
          <a:noFill/>
        </p:spPr>
        <p:txBody>
          <a:bodyPr>
            <a:spAutoFit/>
          </a:bodyPr>
          <a:lstStyle/>
          <a:p>
            <a:pPr>
              <a:defRPr/>
            </a:pPr>
            <a:r>
              <a:rPr lang="pl-PL" sz="2100" b="1" dirty="0">
                <a:effectLst>
                  <a:outerShdw blurRad="38100" dist="38100" dir="2700000" algn="tl">
                    <a:srgbClr val="000000">
                      <a:alpha val="43137"/>
                    </a:srgbClr>
                  </a:outerShdw>
                </a:effectLst>
                <a:cs typeface="Arial" charset="0"/>
              </a:rPr>
              <a:t>Budżet – wartość projektu</a:t>
            </a:r>
          </a:p>
        </p:txBody>
      </p:sp>
      <p:sp>
        <p:nvSpPr>
          <p:cNvPr id="27" name="pole tekstowe 26"/>
          <p:cNvSpPr txBox="1"/>
          <p:nvPr/>
        </p:nvSpPr>
        <p:spPr>
          <a:xfrm>
            <a:off x="1692275" y="3429000"/>
            <a:ext cx="2016125" cy="384175"/>
          </a:xfrm>
          <a:prstGeom prst="rect">
            <a:avLst/>
          </a:prstGeom>
          <a:noFill/>
        </p:spPr>
        <p:txBody>
          <a:bodyPr>
            <a:spAutoFit/>
          </a:bodyPr>
          <a:lstStyle/>
          <a:p>
            <a:pPr>
              <a:defRPr/>
            </a:pPr>
            <a:r>
              <a:rPr lang="pl-PL" sz="1900" b="1" dirty="0">
                <a:effectLst>
                  <a:outerShdw blurRad="38100" dist="38100" dir="2700000" algn="tl">
                    <a:srgbClr val="000000">
                      <a:alpha val="43137"/>
                    </a:srgbClr>
                  </a:outerShdw>
                </a:effectLst>
                <a:cs typeface="Arial" charset="0"/>
              </a:rPr>
              <a:t>Koszty pośrednie</a:t>
            </a:r>
          </a:p>
        </p:txBody>
      </p:sp>
      <p:sp>
        <p:nvSpPr>
          <p:cNvPr id="28" name="pole tekstowe 27"/>
          <p:cNvSpPr txBox="1"/>
          <p:nvPr/>
        </p:nvSpPr>
        <p:spPr>
          <a:xfrm>
            <a:off x="4786313" y="3421063"/>
            <a:ext cx="2306637" cy="384175"/>
          </a:xfrm>
          <a:prstGeom prst="rect">
            <a:avLst/>
          </a:prstGeom>
          <a:noFill/>
        </p:spPr>
        <p:txBody>
          <a:bodyPr>
            <a:spAutoFit/>
          </a:bodyPr>
          <a:lstStyle/>
          <a:p>
            <a:pPr>
              <a:defRPr/>
            </a:pPr>
            <a:r>
              <a:rPr lang="pl-PL" sz="1900" b="1" dirty="0">
                <a:effectLst>
                  <a:outerShdw blurRad="38100" dist="38100" dir="2700000" algn="tl">
                    <a:srgbClr val="000000">
                      <a:alpha val="43137"/>
                    </a:srgbClr>
                  </a:outerShdw>
                </a:effectLst>
                <a:cs typeface="Arial" charset="0"/>
              </a:rPr>
              <a:t>Koszty bezpośrednie</a:t>
            </a:r>
          </a:p>
        </p:txBody>
      </p:sp>
      <p:sp>
        <p:nvSpPr>
          <p:cNvPr id="29" name="pole tekstowe 28"/>
          <p:cNvSpPr txBox="1"/>
          <p:nvPr/>
        </p:nvSpPr>
        <p:spPr>
          <a:xfrm>
            <a:off x="769247" y="5135726"/>
            <a:ext cx="1931089" cy="923330"/>
          </a:xfrm>
          <a:prstGeom prst="rect">
            <a:avLst/>
          </a:prstGeom>
          <a:noFill/>
          <a:effectLst>
            <a:glow rad="63500">
              <a:srgbClr val="00B050">
                <a:alpha val="40000"/>
              </a:srgbClr>
            </a:glow>
          </a:effectLst>
        </p:spPr>
        <p:txBody>
          <a:bodyPr wrap="square">
            <a:spAutoFit/>
          </a:bodyPr>
          <a:lstStyle/>
          <a:p>
            <a:pPr algn="ctr">
              <a:defRPr/>
            </a:pPr>
            <a:r>
              <a:rPr lang="pl-PL" b="1" dirty="0">
                <a:effectLst>
                  <a:outerShdw blurRad="38100" dist="38100" dir="2700000" algn="tl">
                    <a:srgbClr val="000000">
                      <a:alpha val="43137"/>
                    </a:srgbClr>
                  </a:outerShdw>
                </a:effectLst>
                <a:cs typeface="Arial" charset="0"/>
              </a:rPr>
              <a:t>Stawka </a:t>
            </a:r>
            <a:r>
              <a:rPr lang="pl-PL" b="1" dirty="0" smtClean="0">
                <a:effectLst>
                  <a:outerShdw blurRad="38100" dist="38100" dir="2700000" algn="tl">
                    <a:srgbClr val="000000">
                      <a:alpha val="43137"/>
                    </a:srgbClr>
                  </a:outerShdw>
                </a:effectLst>
                <a:cs typeface="Arial" charset="0"/>
              </a:rPr>
              <a:t>ryczałtowa</a:t>
            </a:r>
          </a:p>
          <a:p>
            <a:pPr algn="ctr">
              <a:defRPr/>
            </a:pPr>
            <a:r>
              <a:rPr lang="pl-PL" b="1" dirty="0" smtClean="0">
                <a:effectLst>
                  <a:outerShdw blurRad="38100" dist="38100" dir="2700000" algn="tl">
                    <a:srgbClr val="000000">
                      <a:alpha val="43137"/>
                    </a:srgbClr>
                  </a:outerShdw>
                </a:effectLst>
                <a:cs typeface="Arial" charset="0"/>
              </a:rPr>
              <a:t>(431 220,00 PLN)</a:t>
            </a:r>
            <a:endParaRPr lang="pl-PL" b="1" dirty="0">
              <a:effectLst>
                <a:outerShdw blurRad="38100" dist="38100" dir="2700000" algn="tl">
                  <a:srgbClr val="000000">
                    <a:alpha val="43137"/>
                  </a:srgbClr>
                </a:outerShdw>
              </a:effectLst>
              <a:cs typeface="Arial" charset="0"/>
            </a:endParaRPr>
          </a:p>
        </p:txBody>
      </p:sp>
      <p:sp>
        <p:nvSpPr>
          <p:cNvPr id="30" name="pole tekstowe 29"/>
          <p:cNvSpPr txBox="1"/>
          <p:nvPr/>
        </p:nvSpPr>
        <p:spPr>
          <a:xfrm>
            <a:off x="3348038" y="5135563"/>
            <a:ext cx="1547812" cy="369887"/>
          </a:xfrm>
          <a:prstGeom prst="rect">
            <a:avLst/>
          </a:prstGeom>
          <a:noFill/>
        </p:spPr>
        <p:txBody>
          <a:bodyPr>
            <a:spAutoFit/>
          </a:bodyPr>
          <a:lstStyle/>
          <a:p>
            <a:pPr>
              <a:defRPr/>
            </a:pPr>
            <a:r>
              <a:rPr lang="pl-PL" b="1" dirty="0">
                <a:effectLst>
                  <a:outerShdw blurRad="38100" dist="38100" dir="2700000" algn="tl">
                    <a:srgbClr val="000000">
                      <a:alpha val="43137"/>
                    </a:srgbClr>
                  </a:outerShdw>
                </a:effectLst>
                <a:cs typeface="Arial" charset="0"/>
              </a:rPr>
              <a:t>Wkład własny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693738" y="1050925"/>
            <a:ext cx="7839075" cy="708025"/>
          </a:xfrm>
          <a:prstGeom prst="rect">
            <a:avLst/>
          </a:prstGeom>
        </p:spPr>
        <p:txBody>
          <a:bodyPr>
            <a:spAutoFit/>
          </a:bodyPr>
          <a:lstStyle/>
          <a:p>
            <a:pPr algn="ctr" fontAlgn="auto">
              <a:spcBef>
                <a:spcPts val="0"/>
              </a:spcBef>
              <a:spcAft>
                <a:spcPts val="0"/>
              </a:spcAft>
              <a:defRPr/>
            </a:pPr>
            <a:r>
              <a:rPr lang="pl-PL" sz="2000" b="1" kern="0" dirty="0">
                <a:cs typeface="+mn-cs"/>
              </a:rPr>
              <a:t>Tabela D.2 wypełniana jest osobno dla Lidera oraz Partnerów</a:t>
            </a:r>
          </a:p>
          <a:p>
            <a:pPr algn="ctr" fontAlgn="auto">
              <a:spcBef>
                <a:spcPts val="0"/>
              </a:spcBef>
              <a:spcAft>
                <a:spcPts val="0"/>
              </a:spcAft>
              <a:defRPr/>
            </a:pPr>
            <a:r>
              <a:rPr lang="pl-PL" sz="2000" b="1" kern="0" dirty="0">
                <a:cs typeface="+mn-cs"/>
              </a:rPr>
              <a:t>Zakładka PODSUMOWANIE powinna pokazywać:</a:t>
            </a:r>
          </a:p>
        </p:txBody>
      </p:sp>
      <p:pic>
        <p:nvPicPr>
          <p:cNvPr id="25603" name="Obraz 3" descr="Zał nr 1 Wzór wniosku o dofinansowanie (EFS).pdf - Adobe Reader"/>
          <p:cNvPicPr>
            <a:picLocks noChangeAspect="1"/>
          </p:cNvPicPr>
          <p:nvPr/>
        </p:nvPicPr>
        <p:blipFill>
          <a:blip r:embed="rId3" cstate="print">
            <a:extLst>
              <a:ext uri="{28A0092B-C50C-407E-A947-70E740481C1C}">
                <a14:useLocalDpi xmlns:a14="http://schemas.microsoft.com/office/drawing/2010/main" val="0"/>
              </a:ext>
            </a:extLst>
          </a:blip>
          <a:srcRect l="30312" t="37006" r="28738" b="24013"/>
          <a:stretch>
            <a:fillRect/>
          </a:stretch>
        </p:blipFill>
        <p:spPr bwMode="auto">
          <a:xfrm>
            <a:off x="1116013" y="1843088"/>
            <a:ext cx="76327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rostokąt 6"/>
          <p:cNvSpPr/>
          <p:nvPr/>
        </p:nvSpPr>
        <p:spPr>
          <a:xfrm>
            <a:off x="611188" y="2884488"/>
            <a:ext cx="587375" cy="369887"/>
          </a:xfrm>
          <a:prstGeom prst="rect">
            <a:avLst/>
          </a:prstGeom>
        </p:spPr>
        <p:txBody>
          <a:bodyPr wrap="none">
            <a:spAutoFit/>
          </a:bodyPr>
          <a:lstStyle/>
          <a:p>
            <a:pPr algn="ctr" fontAlgn="auto">
              <a:spcBef>
                <a:spcPts val="0"/>
              </a:spcBef>
              <a:spcAft>
                <a:spcPts val="0"/>
              </a:spcAft>
              <a:defRPr/>
            </a:pPr>
            <a:r>
              <a:rPr lang="pl-PL" b="1" kern="0" dirty="0">
                <a:solidFill>
                  <a:srgbClr val="FF0000"/>
                </a:solidFill>
                <a:cs typeface="+mn-cs"/>
              </a:rPr>
              <a:t>85%</a:t>
            </a:r>
          </a:p>
        </p:txBody>
      </p:sp>
      <p:sp>
        <p:nvSpPr>
          <p:cNvPr id="10" name="Prostokąt 9"/>
          <p:cNvSpPr/>
          <p:nvPr/>
        </p:nvSpPr>
        <p:spPr>
          <a:xfrm>
            <a:off x="485775" y="3429000"/>
            <a:ext cx="630238" cy="369888"/>
          </a:xfrm>
          <a:prstGeom prst="rect">
            <a:avLst/>
          </a:prstGeom>
        </p:spPr>
        <p:txBody>
          <a:bodyPr>
            <a:spAutoFit/>
          </a:bodyPr>
          <a:lstStyle/>
          <a:p>
            <a:pPr algn="ctr" fontAlgn="auto">
              <a:spcBef>
                <a:spcPts val="0"/>
              </a:spcBef>
              <a:spcAft>
                <a:spcPts val="0"/>
              </a:spcAft>
              <a:defRPr/>
            </a:pPr>
            <a:r>
              <a:rPr lang="pl-PL" b="1" kern="0" dirty="0">
                <a:solidFill>
                  <a:srgbClr val="FF0000"/>
                </a:solidFill>
                <a:cs typeface="+mn-cs"/>
              </a:rPr>
              <a:t>10%</a:t>
            </a:r>
          </a:p>
        </p:txBody>
      </p:sp>
      <p:cxnSp>
        <p:nvCxnSpPr>
          <p:cNvPr id="20" name="Łącznik prosty ze strzałką 19"/>
          <p:cNvCxnSpPr>
            <a:stCxn id="7" idx="3"/>
          </p:cNvCxnSpPr>
          <p:nvPr/>
        </p:nvCxnSpPr>
        <p:spPr>
          <a:xfrm flipV="1">
            <a:off x="1198563" y="3059113"/>
            <a:ext cx="585787"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p:nvPr/>
        </p:nvCxnSpPr>
        <p:spPr>
          <a:xfrm flipV="1">
            <a:off x="1116013" y="3429000"/>
            <a:ext cx="647700" cy="18415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p:nvPr/>
        </p:nvCxnSpPr>
        <p:spPr>
          <a:xfrm flipV="1">
            <a:off x="904875" y="4076700"/>
            <a:ext cx="858838" cy="5762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904875" y="4652963"/>
            <a:ext cx="858838" cy="3603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Prostokąt 26"/>
          <p:cNvSpPr/>
          <p:nvPr/>
        </p:nvSpPr>
        <p:spPr>
          <a:xfrm>
            <a:off x="441325" y="4102100"/>
            <a:ext cx="469900" cy="369888"/>
          </a:xfrm>
          <a:prstGeom prst="rect">
            <a:avLst/>
          </a:prstGeom>
        </p:spPr>
        <p:txBody>
          <a:bodyPr wrap="none">
            <a:spAutoFit/>
          </a:bodyPr>
          <a:lstStyle/>
          <a:p>
            <a:pPr algn="ctr" fontAlgn="auto">
              <a:spcBef>
                <a:spcPts val="0"/>
              </a:spcBef>
              <a:spcAft>
                <a:spcPts val="0"/>
              </a:spcAft>
              <a:defRPr/>
            </a:pPr>
            <a:r>
              <a:rPr lang="pl-PL" b="1" kern="0" dirty="0">
                <a:solidFill>
                  <a:srgbClr val="FF0000"/>
                </a:solidFill>
                <a:cs typeface="+mn-cs"/>
              </a:rPr>
              <a:t>5%</a:t>
            </a:r>
          </a:p>
        </p:txBody>
      </p:sp>
      <p:sp>
        <p:nvSpPr>
          <p:cNvPr id="28" name="Prostokąt 27"/>
          <p:cNvSpPr/>
          <p:nvPr/>
        </p:nvSpPr>
        <p:spPr>
          <a:xfrm>
            <a:off x="482600" y="4462463"/>
            <a:ext cx="422275" cy="307975"/>
          </a:xfrm>
          <a:prstGeom prst="rect">
            <a:avLst/>
          </a:prstGeom>
        </p:spPr>
        <p:txBody>
          <a:bodyPr wrap="none">
            <a:spAutoFit/>
          </a:bodyPr>
          <a:lstStyle/>
          <a:p>
            <a:pPr algn="ctr" fontAlgn="auto">
              <a:spcBef>
                <a:spcPts val="0"/>
              </a:spcBef>
              <a:spcAft>
                <a:spcPts val="0"/>
              </a:spcAft>
              <a:defRPr/>
            </a:pPr>
            <a:r>
              <a:rPr lang="pl-PL" sz="1400" b="1" kern="0" dirty="0">
                <a:solidFill>
                  <a:schemeClr val="accent1">
                    <a:lumMod val="75000"/>
                  </a:schemeClr>
                </a:solidFill>
                <a:cs typeface="+mn-cs"/>
              </a:rPr>
              <a:t>lub</a:t>
            </a:r>
          </a:p>
        </p:txBody>
      </p:sp>
      <p:sp>
        <p:nvSpPr>
          <p:cNvPr id="27660" name="Prostokąt 1"/>
          <p:cNvSpPr>
            <a:spLocks noChangeArrowheads="1"/>
          </p:cNvSpPr>
          <p:nvPr/>
        </p:nvSpPr>
        <p:spPr bwMode="auto">
          <a:xfrm>
            <a:off x="441325" y="404813"/>
            <a:ext cx="8416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pl-PL" altLang="pl-PL" b="1" u="sng" dirty="0">
                <a:effectLst>
                  <a:outerShdw blurRad="38100" dist="38100" dir="2700000" algn="tl">
                    <a:srgbClr val="000000">
                      <a:alpha val="43137"/>
                    </a:srgbClr>
                  </a:outerShdw>
                </a:effectLst>
                <a:latin typeface="+mn-lt"/>
              </a:rPr>
              <a:t>D. POZIOM DOFINANSOWANIA, MONTAŻ FINANSOWY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67544" y="476672"/>
            <a:ext cx="5814392" cy="369332"/>
          </a:xfrm>
          <a:prstGeom prst="rect">
            <a:avLst/>
          </a:prstGeom>
        </p:spPr>
        <p:txBody>
          <a:bodyPr wrap="square">
            <a:spAutoFit/>
          </a:bodyPr>
          <a:lstStyle/>
          <a:p>
            <a:pPr eaLnBrk="1" hangingPunct="1">
              <a:defRPr/>
            </a:pPr>
            <a:r>
              <a:rPr lang="pl-PL" altLang="pl-PL" b="1" u="sng" dirty="0" smtClean="0">
                <a:solidFill>
                  <a:prstClr val="black"/>
                </a:solidFill>
                <a:effectLst>
                  <a:outerShdw blurRad="38100" dist="38100" dir="2700000" algn="tl">
                    <a:srgbClr val="000000">
                      <a:alpha val="43137"/>
                    </a:srgbClr>
                  </a:outerShdw>
                </a:effectLst>
              </a:rPr>
              <a:t>E. MIERZALNE WSKAŹNIKI PROJEKTU</a:t>
            </a:r>
            <a:endParaRPr lang="pl-PL" altLang="pl-PL" b="1" u="sng" dirty="0">
              <a:solidFill>
                <a:prstClr val="black"/>
              </a:solidFill>
              <a:effectLst>
                <a:outerShdw blurRad="38100" dist="38100" dir="2700000" algn="tl">
                  <a:srgbClr val="000000">
                    <a:alpha val="43137"/>
                  </a:srgbClr>
                </a:outerShdw>
              </a:effectLst>
            </a:endParaRPr>
          </a:p>
        </p:txBody>
      </p:sp>
      <p:sp>
        <p:nvSpPr>
          <p:cNvPr id="5" name="pole tekstowe 4"/>
          <p:cNvSpPr txBox="1"/>
          <p:nvPr/>
        </p:nvSpPr>
        <p:spPr>
          <a:xfrm>
            <a:off x="539552" y="1044423"/>
            <a:ext cx="8064896" cy="3970318"/>
          </a:xfrm>
          <a:prstGeom prst="rect">
            <a:avLst/>
          </a:prstGeom>
          <a:noFill/>
        </p:spPr>
        <p:txBody>
          <a:bodyPr wrap="square" rtlCol="0">
            <a:spAutoFit/>
          </a:bodyPr>
          <a:lstStyle/>
          <a:p>
            <a:r>
              <a:rPr lang="pl-PL" dirty="0" smtClean="0">
                <a:solidFill>
                  <a:prstClr val="black"/>
                </a:solidFill>
              </a:rPr>
              <a:t>Wnioskodawca powinien zamieścić we wniosku o dofinansowanie wskaźniki horyzontalne takie jak:</a:t>
            </a:r>
          </a:p>
          <a:p>
            <a:pPr marL="342900" indent="-342900">
              <a:buFont typeface="+mj-lt"/>
              <a:buAutoNum type="alphaUcPeriod"/>
            </a:pPr>
            <a:endParaRPr lang="pl-PL" dirty="0" smtClean="0">
              <a:solidFill>
                <a:prstClr val="black"/>
              </a:solidFill>
            </a:endParaRPr>
          </a:p>
          <a:p>
            <a:pPr marL="285750" indent="-285750">
              <a:buFont typeface="Arial" panose="020B0604020202020204" pitchFamily="34" charset="0"/>
              <a:buChar char="•"/>
            </a:pPr>
            <a:r>
              <a:rPr lang="pl-PL" dirty="0" smtClean="0">
                <a:solidFill>
                  <a:prstClr val="black"/>
                </a:solidFill>
              </a:rPr>
              <a:t>Liczba obiektów dostosowanych do potrzeb osób z niepełnosprawnościami;</a:t>
            </a:r>
          </a:p>
          <a:p>
            <a:pPr marL="285750" indent="-285750">
              <a:buFont typeface="Arial" panose="020B0604020202020204" pitchFamily="34" charset="0"/>
              <a:buChar char="•"/>
            </a:pPr>
            <a:r>
              <a:rPr lang="pl-PL" dirty="0" smtClean="0">
                <a:solidFill>
                  <a:prstClr val="black"/>
                </a:solidFill>
              </a:rPr>
              <a:t>Liczba projektów, w których sfinansowano koszty racjonalnych usprawnień dla osób z niepełnosprawnościami;</a:t>
            </a:r>
          </a:p>
          <a:p>
            <a:pPr marL="285750" indent="-285750">
              <a:buFont typeface="Arial" panose="020B0604020202020204" pitchFamily="34" charset="0"/>
              <a:buChar char="•"/>
            </a:pPr>
            <a:r>
              <a:rPr lang="pl-PL" dirty="0" smtClean="0">
                <a:solidFill>
                  <a:prstClr val="black"/>
                </a:solidFill>
              </a:rPr>
              <a:t>Liczba osób objętych szkoleniami/doradztwem w zakresie kompetencji cyfrowych;</a:t>
            </a:r>
          </a:p>
          <a:p>
            <a:pPr marL="285750" indent="-285750">
              <a:buFont typeface="Arial" panose="020B0604020202020204" pitchFamily="34" charset="0"/>
              <a:buChar char="•"/>
            </a:pPr>
            <a:r>
              <a:rPr lang="pl-PL" dirty="0" smtClean="0">
                <a:solidFill>
                  <a:prstClr val="black"/>
                </a:solidFill>
              </a:rPr>
              <a:t>Liczba podmiotów wykorzystujących technologie informacyjno-komunikacyjne.</a:t>
            </a:r>
          </a:p>
          <a:p>
            <a:pPr marL="285750" indent="-285750">
              <a:buFont typeface="Arial" panose="020B0604020202020204" pitchFamily="34" charset="0"/>
              <a:buChar char="•"/>
            </a:pPr>
            <a:endParaRPr lang="pl-PL" dirty="0">
              <a:solidFill>
                <a:prstClr val="black"/>
              </a:solidFill>
            </a:endParaRPr>
          </a:p>
          <a:p>
            <a:pPr algn="just"/>
            <a:r>
              <a:rPr lang="pl-PL" b="1" dirty="0" smtClean="0">
                <a:solidFill>
                  <a:prstClr val="black"/>
                </a:solidFill>
              </a:rPr>
              <a:t>Nie jest obligatoryjne wskazywanie wartości docelowych dla tych wskaźników na etapie przygotowywania wniosku o dofinansowanie, mogą przybrać one wartość 0. Natomiast na etapie realizacji projektu powinien zostać odnotowany faktyczny przyrost wybranego wskaźnika.</a:t>
            </a:r>
          </a:p>
          <a:p>
            <a:r>
              <a:rPr lang="pl-PL" dirty="0" smtClean="0">
                <a:solidFill>
                  <a:prstClr val="black"/>
                </a:solidFill>
              </a:rPr>
              <a:t> </a:t>
            </a:r>
            <a:endParaRPr lang="pl-PL" dirty="0">
              <a:solidFill>
                <a:prstClr val="black"/>
              </a:solidFill>
            </a:endParaRPr>
          </a:p>
        </p:txBody>
      </p:sp>
      <p:sp>
        <p:nvSpPr>
          <p:cNvPr id="7" name="Prostokąt zaokrąglony 6"/>
          <p:cNvSpPr/>
          <p:nvPr/>
        </p:nvSpPr>
        <p:spPr>
          <a:xfrm>
            <a:off x="539552" y="3501008"/>
            <a:ext cx="8208912" cy="122413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Tree>
    <p:extLst>
      <p:ext uri="{BB962C8B-B14F-4D97-AF65-F5344CB8AC3E}">
        <p14:creationId xmlns:p14="http://schemas.microsoft.com/office/powerpoint/2010/main" val="3983680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5292725" y="1989138"/>
            <a:ext cx="3600450" cy="1093787"/>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600" dirty="0">
              <a:solidFill>
                <a:srgbClr val="636466"/>
              </a:solidFill>
              <a:latin typeface="Novecento wide Normal" pitchFamily="50" charset="-18"/>
            </a:endParaRPr>
          </a:p>
          <a:p>
            <a:pPr eaLnBrk="1" hangingPunct="1">
              <a:spcBef>
                <a:spcPct val="0"/>
              </a:spcBef>
              <a:buFontTx/>
              <a:buNone/>
            </a:pPr>
            <a:r>
              <a:rPr lang="pl-PL" altLang="pl-PL" sz="1800" b="1" dirty="0">
                <a:solidFill>
                  <a:srgbClr val="636466"/>
                </a:solidFill>
                <a:latin typeface="Novecento wide Book" pitchFamily="50" charset="-18"/>
              </a:rPr>
              <a:t>       </a:t>
            </a:r>
            <a:r>
              <a:rPr lang="pl-PL" altLang="pl-PL" sz="1800" b="1" dirty="0" smtClean="0">
                <a:solidFill>
                  <a:srgbClr val="636466"/>
                </a:solidFill>
                <a:latin typeface="Novecento wide Book" pitchFamily="50" charset="-18"/>
              </a:rPr>
              <a:t>Dziękujemy </a:t>
            </a:r>
            <a:r>
              <a:rPr lang="pl-PL" altLang="pl-PL" sz="1800" b="1" dirty="0">
                <a:solidFill>
                  <a:srgbClr val="636466"/>
                </a:solidFill>
                <a:latin typeface="Novecento wide Book" pitchFamily="50" charset="-18"/>
              </a:rPr>
              <a:t>za uwagę</a:t>
            </a:r>
          </a:p>
          <a:p>
            <a:pPr eaLnBrk="1" hangingPunct="1">
              <a:spcBef>
                <a:spcPct val="0"/>
              </a:spcBef>
              <a:buFontTx/>
              <a:buNone/>
            </a:pPr>
            <a:endParaRPr lang="pl-PL" altLang="pl-PL" sz="1500" b="1" dirty="0">
              <a:solidFill>
                <a:srgbClr val="636466"/>
              </a:solidFill>
              <a:latin typeface="Novecento wide Normal" pitchFamily="50" charset="-18"/>
            </a:endParaRPr>
          </a:p>
          <a:p>
            <a:pPr eaLnBrk="1" hangingPunct="1">
              <a:spcBef>
                <a:spcPct val="0"/>
              </a:spcBef>
              <a:buFontTx/>
              <a:buNone/>
            </a:pPr>
            <a:endParaRPr lang="pl-PL" altLang="pl-PL" sz="1600" dirty="0">
              <a:solidFill>
                <a:srgbClr val="636466"/>
              </a:solidFill>
              <a:latin typeface="Novecento wide Normal" pitchFamily="50" charset="-18"/>
            </a:endParaRPr>
          </a:p>
        </p:txBody>
      </p:sp>
      <p:sp>
        <p:nvSpPr>
          <p:cNvPr id="3075" name="TextBox 3"/>
          <p:cNvSpPr txBox="1">
            <a:spLocks noChangeArrowheads="1"/>
          </p:cNvSpPr>
          <p:nvPr/>
        </p:nvSpPr>
        <p:spPr bwMode="auto">
          <a:xfrm>
            <a:off x="4173538" y="3657600"/>
            <a:ext cx="4719637" cy="1176338"/>
          </a:xfrm>
          <a:prstGeom prst="rect">
            <a:avLst/>
          </a:prstGeom>
          <a:noFill/>
          <a:ln w="38100">
            <a:solidFill>
              <a:srgbClr val="636466"/>
            </a:solidFill>
            <a:miter lim="800000"/>
            <a:headEnd/>
            <a:tailEnd/>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pl-PL" sz="1600" b="1" dirty="0">
                <a:solidFill>
                  <a:schemeClr val="tx1">
                    <a:lumMod val="65000"/>
                    <a:lumOff val="35000"/>
                  </a:schemeClr>
                </a:solidFill>
                <a:latin typeface="Lato" panose="020F0502020204030203" pitchFamily="34" charset="-18"/>
              </a:rPr>
              <a:t>Wydział Europejskiego Funduszu Społecznego</a:t>
            </a:r>
          </a:p>
          <a:p>
            <a:pPr>
              <a:buFont typeface="Arial" panose="020B0604020202020204" pitchFamily="34" charset="0"/>
              <a:buNone/>
              <a:defRPr/>
            </a:pPr>
            <a:r>
              <a:rPr lang="pl-PL" sz="1600" dirty="0">
                <a:solidFill>
                  <a:schemeClr val="tx1">
                    <a:lumMod val="65000"/>
                    <a:lumOff val="35000"/>
                  </a:schemeClr>
                </a:solidFill>
                <a:latin typeface="Lato" panose="020F0502020204030203" pitchFamily="34" charset="-18"/>
              </a:rPr>
              <a:t>ul. Dąbrowskiego 23</a:t>
            </a:r>
            <a:br>
              <a:rPr lang="pl-PL" sz="1600" dirty="0">
                <a:solidFill>
                  <a:schemeClr val="tx1">
                    <a:lumMod val="65000"/>
                    <a:lumOff val="35000"/>
                  </a:schemeClr>
                </a:solidFill>
                <a:latin typeface="Lato" panose="020F0502020204030203" pitchFamily="34" charset="-18"/>
              </a:rPr>
            </a:br>
            <a:r>
              <a:rPr lang="pl-PL" sz="1600" dirty="0">
                <a:solidFill>
                  <a:schemeClr val="tx1">
                    <a:lumMod val="65000"/>
                    <a:lumOff val="35000"/>
                  </a:schemeClr>
                </a:solidFill>
                <a:latin typeface="Lato" panose="020F0502020204030203" pitchFamily="34" charset="-18"/>
              </a:rPr>
              <a:t>Katowice </a:t>
            </a:r>
          </a:p>
          <a:p>
            <a:pPr>
              <a:buFont typeface="Arial" panose="020B0604020202020204" pitchFamily="34" charset="0"/>
              <a:buNone/>
              <a:defRPr/>
            </a:pPr>
            <a:r>
              <a:rPr lang="pl-PL" sz="1600" dirty="0">
                <a:solidFill>
                  <a:schemeClr val="tx1">
                    <a:lumMod val="65000"/>
                    <a:lumOff val="35000"/>
                  </a:schemeClr>
                </a:solidFill>
                <a:latin typeface="Lato" panose="020F0502020204030203" pitchFamily="34" charset="-18"/>
              </a:rPr>
              <a:t>telefony: 32 77 40 478 </a:t>
            </a:r>
            <a:r>
              <a:rPr lang="pl-PL" sz="1600">
                <a:solidFill>
                  <a:schemeClr val="tx1">
                    <a:lumMod val="65000"/>
                    <a:lumOff val="35000"/>
                  </a:schemeClr>
                </a:solidFill>
                <a:latin typeface="Lato" panose="020F0502020204030203" pitchFamily="34" charset="-18"/>
              </a:rPr>
              <a:t>/ </a:t>
            </a:r>
            <a:r>
              <a:rPr lang="pl-PL" sz="1600" smtClean="0">
                <a:solidFill>
                  <a:schemeClr val="tx1">
                    <a:lumMod val="65000"/>
                    <a:lumOff val="35000"/>
                  </a:schemeClr>
                </a:solidFill>
                <a:latin typeface="Lato" panose="020F0502020204030203" pitchFamily="34" charset="-18"/>
              </a:rPr>
              <a:t>480</a:t>
            </a:r>
            <a:endParaRPr lang="pl-PL" sz="1600" dirty="0">
              <a:solidFill>
                <a:schemeClr val="tx1">
                  <a:lumMod val="65000"/>
                  <a:lumOff val="35000"/>
                </a:schemeClr>
              </a:solidFill>
              <a:latin typeface="Lato" panose="020F0502020204030203" pitchFamily="34" charset="-18"/>
            </a:endParaRPr>
          </a:p>
        </p:txBody>
      </p:sp>
      <p:pic>
        <p:nvPicPr>
          <p:cNvPr id="26628" name="Picture 3" descr="C:\Users\oem\Desktop\RZŚ_negaty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6391275" y="5424488"/>
            <a:ext cx="2501900" cy="338137"/>
          </a:xfrm>
          <a:prstGeom prst="rect">
            <a:avLst/>
          </a:prstGeom>
          <a:noFill/>
          <a:ln w="38100">
            <a:solidFill>
              <a:srgbClr val="636466"/>
            </a:solidFill>
            <a:miter lim="800000"/>
            <a:headEnd/>
            <a:tailEnd/>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pl-PL" sz="1600" b="1" dirty="0">
                <a:solidFill>
                  <a:schemeClr val="tx1">
                    <a:lumMod val="65000"/>
                    <a:lumOff val="35000"/>
                  </a:schemeClr>
                </a:solidFill>
                <a:latin typeface="Lato" panose="020F0502020204030203" pitchFamily="34" charset="-18"/>
              </a:rPr>
              <a:t>www.rpo.slaskie.pl</a:t>
            </a:r>
            <a:endParaRPr lang="pl-PL" sz="1100" b="1" dirty="0">
              <a:solidFill>
                <a:srgbClr val="636466"/>
              </a:solidFill>
              <a:latin typeface="Lato" panose="020F0502020204030203" pitchFamily="34" charset="-1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a:spLocks noGrp="1" noChangeArrowheads="1"/>
          </p:cNvSpPr>
          <p:nvPr>
            <p:ph type="title"/>
          </p:nvPr>
        </p:nvSpPr>
        <p:spPr>
          <a:xfrm>
            <a:off x="250825" y="692150"/>
            <a:ext cx="3179763" cy="369888"/>
          </a:xfrm>
          <a:noFill/>
          <a:ln w="76200">
            <a:solidFill>
              <a:srgbClr val="636466"/>
            </a:solidFill>
            <a:miter lim="800000"/>
            <a:headEnd/>
            <a:tailEnd/>
          </a:ln>
        </p:spPr>
        <p:txBody>
          <a:bodyPr>
            <a:spAutoFit/>
          </a:bodyPr>
          <a:lstStyle/>
          <a:p>
            <a:pPr algn="l" eaLnBrk="1" hangingPunct="1"/>
            <a:r>
              <a:rPr lang="pl-PL" altLang="pl-PL" sz="1800" b="1">
                <a:solidFill>
                  <a:srgbClr val="636466"/>
                </a:solidFill>
                <a:latin typeface="Novecento wide Book" pitchFamily="50" charset="-18"/>
              </a:rPr>
              <a:t>Podstawowe informacje</a:t>
            </a:r>
            <a:endParaRPr lang="pl-PL" altLang="pl-PL" sz="1500" b="1">
              <a:solidFill>
                <a:srgbClr val="636466"/>
              </a:solidFill>
              <a:latin typeface="Novecento wide Normal" pitchFamily="50" charset="-18"/>
            </a:endParaRPr>
          </a:p>
        </p:txBody>
      </p:sp>
      <p:sp>
        <p:nvSpPr>
          <p:cNvPr id="5" name="pole tekstowe 4"/>
          <p:cNvSpPr txBox="1"/>
          <p:nvPr/>
        </p:nvSpPr>
        <p:spPr>
          <a:xfrm>
            <a:off x="539750" y="1628775"/>
            <a:ext cx="7632700" cy="4246563"/>
          </a:xfrm>
          <a:prstGeom prst="rect">
            <a:avLst/>
          </a:prstGeom>
          <a:noFill/>
        </p:spPr>
        <p:txBody>
          <a:bodyPr>
            <a:spAutoFit/>
          </a:bodyPr>
          <a:lstStyle/>
          <a:p>
            <a:pPr marL="285750" indent="-285750">
              <a:buFont typeface="Wingdings" panose="05000000000000000000" pitchFamily="2" charset="2"/>
              <a:buChar char="Ø"/>
              <a:defRPr/>
            </a:pPr>
            <a:r>
              <a:rPr lang="pl-PL" b="1" dirty="0">
                <a:latin typeface="Calibri"/>
                <a:cs typeface="Arial" charset="0"/>
              </a:rPr>
              <a:t>Nabór wniosków o dofinansowanie realizacji projektów przeprowadza Wydział Europejskiego Funduszu Społecznego Urzędu Marszałkowskiego Województwa Śląskiego w terminie od: </a:t>
            </a:r>
            <a:r>
              <a:rPr lang="pl-PL" b="1" dirty="0" smtClean="0">
                <a:latin typeface="Calibri"/>
                <a:cs typeface="Arial" charset="0"/>
              </a:rPr>
              <a:t>30 listopada </a:t>
            </a:r>
            <a:r>
              <a:rPr lang="pl-PL" b="1" dirty="0">
                <a:latin typeface="Calibri"/>
                <a:cs typeface="Arial" charset="0"/>
              </a:rPr>
              <a:t>2017 r. do dnia </a:t>
            </a:r>
            <a:br>
              <a:rPr lang="pl-PL" b="1" dirty="0">
                <a:latin typeface="Calibri"/>
                <a:cs typeface="Arial" charset="0"/>
              </a:rPr>
            </a:br>
            <a:r>
              <a:rPr lang="pl-PL" b="1" dirty="0" smtClean="0">
                <a:latin typeface="Calibri"/>
                <a:cs typeface="Arial" charset="0"/>
              </a:rPr>
              <a:t>11 stycznia 2018 </a:t>
            </a:r>
            <a:r>
              <a:rPr lang="pl-PL" b="1" dirty="0">
                <a:latin typeface="Calibri"/>
                <a:cs typeface="Arial" charset="0"/>
              </a:rPr>
              <a:t>r. (w ostatni dzień naboru do godz. </a:t>
            </a:r>
            <a:r>
              <a:rPr lang="pl-PL" b="1" dirty="0" smtClean="0">
                <a:latin typeface="Calibri"/>
                <a:cs typeface="Arial" charset="0"/>
              </a:rPr>
              <a:t>12:00:00</a:t>
            </a:r>
            <a:r>
              <a:rPr lang="pl-PL" b="1" dirty="0">
                <a:latin typeface="Calibri"/>
                <a:cs typeface="Arial" charset="0"/>
              </a:rPr>
              <a:t>) </a:t>
            </a:r>
          </a:p>
          <a:p>
            <a:pPr>
              <a:defRPr/>
            </a:pPr>
            <a:endParaRPr lang="pl-PL" dirty="0">
              <a:latin typeface="Wingdings"/>
              <a:cs typeface="Arial" charset="0"/>
            </a:endParaRPr>
          </a:p>
          <a:p>
            <a:pPr marL="285750" indent="-285750">
              <a:buFont typeface="Wingdings" panose="05000000000000000000" pitchFamily="2" charset="2"/>
              <a:buChar char="Ø"/>
              <a:defRPr/>
            </a:pPr>
            <a:r>
              <a:rPr lang="pl-PL" b="1" dirty="0">
                <a:latin typeface="Calibri"/>
                <a:cs typeface="Arial" charset="0"/>
              </a:rPr>
              <a:t>Wniosek aplikacyjny należy wypełnić w Lokalnym Systemie Informatycznym, dostępnym pod adresem lsi.slaskie.pl oraz przesłać </a:t>
            </a:r>
          </a:p>
          <a:p>
            <a:pPr>
              <a:defRPr/>
            </a:pPr>
            <a:endParaRPr lang="pl-PL" b="1" dirty="0">
              <a:latin typeface="Calibri"/>
              <a:cs typeface="Arial" charset="0"/>
            </a:endParaRPr>
          </a:p>
          <a:p>
            <a:pPr marL="285750" indent="-285750">
              <a:buFont typeface="Wingdings" panose="05000000000000000000" pitchFamily="2" charset="2"/>
              <a:buChar char="Ø"/>
              <a:defRPr/>
            </a:pPr>
            <a:r>
              <a:rPr lang="pl-PL" b="1" dirty="0">
                <a:latin typeface="Calibri"/>
                <a:cs typeface="Arial" charset="0"/>
              </a:rPr>
              <a:t>w formie elektronicznej (w formacie pdf) z wykorzystaniem platform elektronicznych: </a:t>
            </a:r>
          </a:p>
          <a:p>
            <a:pPr>
              <a:defRPr/>
            </a:pPr>
            <a:endParaRPr lang="pl-PL" b="1" dirty="0">
              <a:latin typeface="Calibri"/>
              <a:cs typeface="Arial" charset="0"/>
            </a:endParaRPr>
          </a:p>
          <a:p>
            <a:pPr marL="342900" indent="-342900">
              <a:buFont typeface="+mj-lt"/>
              <a:buAutoNum type="alphaLcParenR"/>
              <a:defRPr/>
            </a:pPr>
            <a:r>
              <a:rPr lang="pl-PL" b="1" dirty="0">
                <a:latin typeface="Calibri"/>
                <a:cs typeface="Arial" charset="0"/>
              </a:rPr>
              <a:t>SEKAP, lub</a:t>
            </a:r>
          </a:p>
          <a:p>
            <a:pPr marL="342900" indent="-342900">
              <a:buFont typeface="+mj-lt"/>
              <a:buAutoNum type="alphaLcParenR"/>
              <a:defRPr/>
            </a:pPr>
            <a:r>
              <a:rPr lang="pl-PL" b="1" dirty="0" err="1">
                <a:latin typeface="Calibri"/>
                <a:cs typeface="Arial" charset="0"/>
              </a:rPr>
              <a:t>ePUAP</a:t>
            </a:r>
            <a:endParaRPr lang="pl-PL" b="1" dirty="0">
              <a:latin typeface="Calibri"/>
              <a:cs typeface="Arial" charset="0"/>
            </a:endParaRPr>
          </a:p>
          <a:p>
            <a:pPr>
              <a:defRPr/>
            </a:pPr>
            <a:endParaRPr lang="pl-PL" b="1" dirty="0">
              <a:latin typeface="Calibri"/>
              <a:cs typeface="Arial" charset="0"/>
            </a:endParaRPr>
          </a:p>
          <a:p>
            <a:pPr>
              <a:defRPr/>
            </a:pPr>
            <a:r>
              <a:rPr lang="pl-PL" b="1" dirty="0">
                <a:latin typeface="Calibri"/>
                <a:cs typeface="Arial" charset="0"/>
              </a:rPr>
              <a:t>do dnia i godziny zakończenia naboru wniosków o </a:t>
            </a:r>
            <a:r>
              <a:rPr lang="pl-PL" b="1" dirty="0" smtClean="0">
                <a:latin typeface="Calibri"/>
                <a:cs typeface="Arial" charset="0"/>
              </a:rPr>
              <a:t>dofinansowanie.</a:t>
            </a:r>
            <a:endParaRPr lang="pl-PL" dirty="0">
              <a:latin typeface="Calibri"/>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olny kształt 2"/>
          <p:cNvSpPr/>
          <p:nvPr/>
        </p:nvSpPr>
        <p:spPr>
          <a:xfrm>
            <a:off x="1714500" y="1204913"/>
            <a:ext cx="2249488" cy="696912"/>
          </a:xfrm>
          <a:custGeom>
            <a:avLst/>
            <a:gdLst>
              <a:gd name="connsiteX0" fmla="*/ 0 w 2250037"/>
              <a:gd name="connsiteY0" fmla="*/ 69735 h 697348"/>
              <a:gd name="connsiteX1" fmla="*/ 69735 w 2250037"/>
              <a:gd name="connsiteY1" fmla="*/ 0 h 697348"/>
              <a:gd name="connsiteX2" fmla="*/ 2180302 w 2250037"/>
              <a:gd name="connsiteY2" fmla="*/ 0 h 697348"/>
              <a:gd name="connsiteX3" fmla="*/ 2250037 w 2250037"/>
              <a:gd name="connsiteY3" fmla="*/ 69735 h 697348"/>
              <a:gd name="connsiteX4" fmla="*/ 2250037 w 2250037"/>
              <a:gd name="connsiteY4" fmla="*/ 627613 h 697348"/>
              <a:gd name="connsiteX5" fmla="*/ 2180302 w 2250037"/>
              <a:gd name="connsiteY5" fmla="*/ 697348 h 697348"/>
              <a:gd name="connsiteX6" fmla="*/ 69735 w 2250037"/>
              <a:gd name="connsiteY6" fmla="*/ 697348 h 697348"/>
              <a:gd name="connsiteX7" fmla="*/ 0 w 2250037"/>
              <a:gd name="connsiteY7" fmla="*/ 627613 h 697348"/>
              <a:gd name="connsiteX8" fmla="*/ 0 w 2250037"/>
              <a:gd name="connsiteY8" fmla="*/ 69735 h 69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037" h="697348">
                <a:moveTo>
                  <a:pt x="0" y="69735"/>
                </a:moveTo>
                <a:cubicBezTo>
                  <a:pt x="0" y="31221"/>
                  <a:pt x="31221" y="0"/>
                  <a:pt x="69735" y="0"/>
                </a:cubicBezTo>
                <a:lnTo>
                  <a:pt x="2180302" y="0"/>
                </a:lnTo>
                <a:cubicBezTo>
                  <a:pt x="2218816" y="0"/>
                  <a:pt x="2250037" y="31221"/>
                  <a:pt x="2250037" y="69735"/>
                </a:cubicBezTo>
                <a:lnTo>
                  <a:pt x="2250037" y="627613"/>
                </a:lnTo>
                <a:cubicBezTo>
                  <a:pt x="2250037" y="666127"/>
                  <a:pt x="2218816" y="697348"/>
                  <a:pt x="2180302" y="697348"/>
                </a:cubicBezTo>
                <a:lnTo>
                  <a:pt x="69735" y="697348"/>
                </a:lnTo>
                <a:cubicBezTo>
                  <a:pt x="31221" y="697348"/>
                  <a:pt x="0" y="666127"/>
                  <a:pt x="0" y="627613"/>
                </a:cubicBezTo>
                <a:lnTo>
                  <a:pt x="0" y="69735"/>
                </a:lnTo>
                <a:close/>
              </a:path>
            </a:pathLst>
          </a:custGeom>
          <a:solidFill>
            <a:srgbClr val="FF660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lIns="111865" tIns="111865" rIns="111865" bIns="111865" spcCol="1270" anchor="ctr"/>
          <a:lstStyle/>
          <a:p>
            <a:pPr algn="ctr" defTabSz="1066800">
              <a:lnSpc>
                <a:spcPct val="90000"/>
              </a:lnSpc>
              <a:spcAft>
                <a:spcPct val="35000"/>
              </a:spcAft>
              <a:defRPr/>
            </a:pPr>
            <a:r>
              <a:rPr lang="pl-PL" sz="2400" b="1" dirty="0">
                <a:solidFill>
                  <a:schemeClr val="tx1"/>
                </a:solidFill>
                <a:effectLst>
                  <a:outerShdw blurRad="38100" dist="38100" dir="2700000" algn="tl">
                    <a:srgbClr val="000000">
                      <a:alpha val="43137"/>
                    </a:srgbClr>
                  </a:outerShdw>
                </a:effectLst>
              </a:rPr>
              <a:t>Wpływ wniosku</a:t>
            </a:r>
          </a:p>
        </p:txBody>
      </p:sp>
      <p:sp>
        <p:nvSpPr>
          <p:cNvPr id="4" name="Dowolny kształt 3"/>
          <p:cNvSpPr/>
          <p:nvPr/>
        </p:nvSpPr>
        <p:spPr>
          <a:xfrm>
            <a:off x="2682875" y="1944688"/>
            <a:ext cx="314325" cy="261937"/>
          </a:xfrm>
          <a:custGeom>
            <a:avLst/>
            <a:gdLst>
              <a:gd name="connsiteX0" fmla="*/ 0 w 261505"/>
              <a:gd name="connsiteY0" fmla="*/ 62761 h 313806"/>
              <a:gd name="connsiteX1" fmla="*/ 130753 w 261505"/>
              <a:gd name="connsiteY1" fmla="*/ 62761 h 313806"/>
              <a:gd name="connsiteX2" fmla="*/ 130753 w 261505"/>
              <a:gd name="connsiteY2" fmla="*/ 0 h 313806"/>
              <a:gd name="connsiteX3" fmla="*/ 261505 w 261505"/>
              <a:gd name="connsiteY3" fmla="*/ 156903 h 313806"/>
              <a:gd name="connsiteX4" fmla="*/ 130753 w 261505"/>
              <a:gd name="connsiteY4" fmla="*/ 313806 h 313806"/>
              <a:gd name="connsiteX5" fmla="*/ 130753 w 261505"/>
              <a:gd name="connsiteY5" fmla="*/ 251045 h 313806"/>
              <a:gd name="connsiteX6" fmla="*/ 0 w 261505"/>
              <a:gd name="connsiteY6" fmla="*/ 251045 h 313806"/>
              <a:gd name="connsiteX7" fmla="*/ 0 w 261505"/>
              <a:gd name="connsiteY7" fmla="*/ 62761 h 31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05" h="313806">
                <a:moveTo>
                  <a:pt x="209204" y="1"/>
                </a:moveTo>
                <a:lnTo>
                  <a:pt x="209204" y="156904"/>
                </a:lnTo>
                <a:lnTo>
                  <a:pt x="261505" y="156904"/>
                </a:lnTo>
                <a:lnTo>
                  <a:pt x="130753" y="313805"/>
                </a:lnTo>
                <a:lnTo>
                  <a:pt x="0" y="156904"/>
                </a:lnTo>
                <a:lnTo>
                  <a:pt x="52301" y="156904"/>
                </a:lnTo>
                <a:lnTo>
                  <a:pt x="52301" y="1"/>
                </a:lnTo>
                <a:lnTo>
                  <a:pt x="209204" y="1"/>
                </a:lnTo>
                <a:close/>
              </a:path>
            </a:pathLst>
          </a:custGeom>
          <a:solidFill>
            <a:srgbClr val="FF6600"/>
          </a:solidFill>
          <a:ln>
            <a:noFill/>
          </a:ln>
          <a:effectLst/>
        </p:spPr>
        <p:style>
          <a:lnRef idx="0">
            <a:scrgbClr r="0" g="0" b="0"/>
          </a:lnRef>
          <a:fillRef idx="1">
            <a:scrgbClr r="0" g="0" b="0"/>
          </a:fillRef>
          <a:effectRef idx="0">
            <a:scrgbClr r="0" g="0" b="0"/>
          </a:effectRef>
          <a:fontRef idx="minor">
            <a:schemeClr val="lt1"/>
          </a:fontRef>
        </p:style>
        <p:txBody>
          <a:bodyPr lIns="62762" tIns="1" rIns="62761" bIns="78451" spcCol="1270" anchor="ctr"/>
          <a:lstStyle/>
          <a:p>
            <a:pPr algn="ctr" defTabSz="577850">
              <a:lnSpc>
                <a:spcPct val="90000"/>
              </a:lnSpc>
              <a:spcAft>
                <a:spcPct val="35000"/>
              </a:spcAft>
              <a:defRPr/>
            </a:pPr>
            <a:endParaRPr lang="pl-PL" sz="1300" dirty="0">
              <a:solidFill>
                <a:sysClr val="window" lastClr="FFFFFF"/>
              </a:solidFill>
            </a:endParaRPr>
          </a:p>
        </p:txBody>
      </p:sp>
      <p:sp>
        <p:nvSpPr>
          <p:cNvPr id="5" name="Dowolny kształt 4"/>
          <p:cNvSpPr/>
          <p:nvPr/>
        </p:nvSpPr>
        <p:spPr>
          <a:xfrm>
            <a:off x="1714500" y="2251075"/>
            <a:ext cx="2249488" cy="696913"/>
          </a:xfrm>
          <a:custGeom>
            <a:avLst/>
            <a:gdLst>
              <a:gd name="connsiteX0" fmla="*/ 0 w 2250037"/>
              <a:gd name="connsiteY0" fmla="*/ 69735 h 697348"/>
              <a:gd name="connsiteX1" fmla="*/ 69735 w 2250037"/>
              <a:gd name="connsiteY1" fmla="*/ 0 h 697348"/>
              <a:gd name="connsiteX2" fmla="*/ 2180302 w 2250037"/>
              <a:gd name="connsiteY2" fmla="*/ 0 h 697348"/>
              <a:gd name="connsiteX3" fmla="*/ 2250037 w 2250037"/>
              <a:gd name="connsiteY3" fmla="*/ 69735 h 697348"/>
              <a:gd name="connsiteX4" fmla="*/ 2250037 w 2250037"/>
              <a:gd name="connsiteY4" fmla="*/ 627613 h 697348"/>
              <a:gd name="connsiteX5" fmla="*/ 2180302 w 2250037"/>
              <a:gd name="connsiteY5" fmla="*/ 697348 h 697348"/>
              <a:gd name="connsiteX6" fmla="*/ 69735 w 2250037"/>
              <a:gd name="connsiteY6" fmla="*/ 697348 h 697348"/>
              <a:gd name="connsiteX7" fmla="*/ 0 w 2250037"/>
              <a:gd name="connsiteY7" fmla="*/ 627613 h 697348"/>
              <a:gd name="connsiteX8" fmla="*/ 0 w 2250037"/>
              <a:gd name="connsiteY8" fmla="*/ 69735 h 69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037" h="697348">
                <a:moveTo>
                  <a:pt x="0" y="69735"/>
                </a:moveTo>
                <a:cubicBezTo>
                  <a:pt x="0" y="31221"/>
                  <a:pt x="31221" y="0"/>
                  <a:pt x="69735" y="0"/>
                </a:cubicBezTo>
                <a:lnTo>
                  <a:pt x="2180302" y="0"/>
                </a:lnTo>
                <a:cubicBezTo>
                  <a:pt x="2218816" y="0"/>
                  <a:pt x="2250037" y="31221"/>
                  <a:pt x="2250037" y="69735"/>
                </a:cubicBezTo>
                <a:lnTo>
                  <a:pt x="2250037" y="627613"/>
                </a:lnTo>
                <a:cubicBezTo>
                  <a:pt x="2250037" y="666127"/>
                  <a:pt x="2218816" y="697348"/>
                  <a:pt x="2180302" y="697348"/>
                </a:cubicBezTo>
                <a:lnTo>
                  <a:pt x="69735" y="697348"/>
                </a:lnTo>
                <a:cubicBezTo>
                  <a:pt x="31221" y="697348"/>
                  <a:pt x="0" y="666127"/>
                  <a:pt x="0" y="627613"/>
                </a:cubicBezTo>
                <a:lnTo>
                  <a:pt x="0" y="69735"/>
                </a:lnTo>
                <a:close/>
              </a:path>
            </a:pathLst>
          </a:custGeom>
          <a:solidFill>
            <a:srgbClr val="CCFF66"/>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lIns="89005" tIns="89005" rIns="89005" bIns="89005" spcCol="1270" anchor="ctr"/>
          <a:lstStyle/>
          <a:p>
            <a:pPr algn="ctr" defTabSz="800100">
              <a:lnSpc>
                <a:spcPct val="90000"/>
              </a:lnSpc>
              <a:spcAft>
                <a:spcPct val="35000"/>
              </a:spcAft>
              <a:defRPr/>
            </a:pPr>
            <a:r>
              <a:rPr lang="pl-PL" sz="1600" b="1" dirty="0">
                <a:solidFill>
                  <a:schemeClr val="tx1"/>
                </a:solidFill>
                <a:effectLst>
                  <a:outerShdw blurRad="38100" dist="38100" dir="2700000" algn="tl">
                    <a:srgbClr val="000000">
                      <a:alpha val="43137"/>
                    </a:srgbClr>
                  </a:outerShdw>
                </a:effectLst>
              </a:rPr>
              <a:t>Weryfikacja wymogów formalnych</a:t>
            </a:r>
          </a:p>
        </p:txBody>
      </p:sp>
      <p:sp>
        <p:nvSpPr>
          <p:cNvPr id="6" name="Dowolny kształt 5"/>
          <p:cNvSpPr/>
          <p:nvPr/>
        </p:nvSpPr>
        <p:spPr>
          <a:xfrm>
            <a:off x="2682875" y="2990850"/>
            <a:ext cx="314325" cy="261938"/>
          </a:xfrm>
          <a:custGeom>
            <a:avLst/>
            <a:gdLst>
              <a:gd name="connsiteX0" fmla="*/ 0 w 261505"/>
              <a:gd name="connsiteY0" fmla="*/ 62761 h 313806"/>
              <a:gd name="connsiteX1" fmla="*/ 130753 w 261505"/>
              <a:gd name="connsiteY1" fmla="*/ 62761 h 313806"/>
              <a:gd name="connsiteX2" fmla="*/ 130753 w 261505"/>
              <a:gd name="connsiteY2" fmla="*/ 0 h 313806"/>
              <a:gd name="connsiteX3" fmla="*/ 261505 w 261505"/>
              <a:gd name="connsiteY3" fmla="*/ 156903 h 313806"/>
              <a:gd name="connsiteX4" fmla="*/ 130753 w 261505"/>
              <a:gd name="connsiteY4" fmla="*/ 313806 h 313806"/>
              <a:gd name="connsiteX5" fmla="*/ 130753 w 261505"/>
              <a:gd name="connsiteY5" fmla="*/ 251045 h 313806"/>
              <a:gd name="connsiteX6" fmla="*/ 0 w 261505"/>
              <a:gd name="connsiteY6" fmla="*/ 251045 h 313806"/>
              <a:gd name="connsiteX7" fmla="*/ 0 w 261505"/>
              <a:gd name="connsiteY7" fmla="*/ 62761 h 31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05" h="313806">
                <a:moveTo>
                  <a:pt x="209204" y="1"/>
                </a:moveTo>
                <a:lnTo>
                  <a:pt x="209204" y="156904"/>
                </a:lnTo>
                <a:lnTo>
                  <a:pt x="261505" y="156904"/>
                </a:lnTo>
                <a:lnTo>
                  <a:pt x="130753" y="313805"/>
                </a:lnTo>
                <a:lnTo>
                  <a:pt x="0" y="156904"/>
                </a:lnTo>
                <a:lnTo>
                  <a:pt x="52301" y="156904"/>
                </a:lnTo>
                <a:lnTo>
                  <a:pt x="52301" y="1"/>
                </a:lnTo>
                <a:lnTo>
                  <a:pt x="209204" y="1"/>
                </a:lnTo>
                <a:close/>
              </a:path>
            </a:pathLst>
          </a:custGeom>
          <a:solidFill>
            <a:srgbClr val="CCFF66"/>
          </a:solidFill>
          <a:ln>
            <a:noFill/>
          </a:ln>
          <a:effectLst/>
        </p:spPr>
        <p:style>
          <a:lnRef idx="0">
            <a:scrgbClr r="0" g="0" b="0"/>
          </a:lnRef>
          <a:fillRef idx="1">
            <a:scrgbClr r="0" g="0" b="0"/>
          </a:fillRef>
          <a:effectRef idx="0">
            <a:scrgbClr r="0" g="0" b="0"/>
          </a:effectRef>
          <a:fontRef idx="minor">
            <a:schemeClr val="lt1"/>
          </a:fontRef>
        </p:style>
        <p:txBody>
          <a:bodyPr lIns="62762" tIns="1" rIns="62761" bIns="78451" spcCol="1270" anchor="ctr"/>
          <a:lstStyle/>
          <a:p>
            <a:pPr algn="ctr" defTabSz="577850">
              <a:lnSpc>
                <a:spcPct val="90000"/>
              </a:lnSpc>
              <a:spcAft>
                <a:spcPct val="35000"/>
              </a:spcAft>
              <a:defRPr/>
            </a:pPr>
            <a:endParaRPr lang="pl-PL" sz="1300" dirty="0">
              <a:solidFill>
                <a:sysClr val="window" lastClr="FFFFFF"/>
              </a:solidFill>
            </a:endParaRPr>
          </a:p>
        </p:txBody>
      </p:sp>
      <p:sp>
        <p:nvSpPr>
          <p:cNvPr id="7" name="Dowolny kształt 6"/>
          <p:cNvSpPr/>
          <p:nvPr/>
        </p:nvSpPr>
        <p:spPr>
          <a:xfrm>
            <a:off x="1692275" y="3284538"/>
            <a:ext cx="2249488" cy="698500"/>
          </a:xfrm>
          <a:custGeom>
            <a:avLst/>
            <a:gdLst>
              <a:gd name="connsiteX0" fmla="*/ 0 w 2250037"/>
              <a:gd name="connsiteY0" fmla="*/ 69735 h 697348"/>
              <a:gd name="connsiteX1" fmla="*/ 69735 w 2250037"/>
              <a:gd name="connsiteY1" fmla="*/ 0 h 697348"/>
              <a:gd name="connsiteX2" fmla="*/ 2180302 w 2250037"/>
              <a:gd name="connsiteY2" fmla="*/ 0 h 697348"/>
              <a:gd name="connsiteX3" fmla="*/ 2250037 w 2250037"/>
              <a:gd name="connsiteY3" fmla="*/ 69735 h 697348"/>
              <a:gd name="connsiteX4" fmla="*/ 2250037 w 2250037"/>
              <a:gd name="connsiteY4" fmla="*/ 627613 h 697348"/>
              <a:gd name="connsiteX5" fmla="*/ 2180302 w 2250037"/>
              <a:gd name="connsiteY5" fmla="*/ 697348 h 697348"/>
              <a:gd name="connsiteX6" fmla="*/ 69735 w 2250037"/>
              <a:gd name="connsiteY6" fmla="*/ 697348 h 697348"/>
              <a:gd name="connsiteX7" fmla="*/ 0 w 2250037"/>
              <a:gd name="connsiteY7" fmla="*/ 627613 h 697348"/>
              <a:gd name="connsiteX8" fmla="*/ 0 w 2250037"/>
              <a:gd name="connsiteY8" fmla="*/ 69735 h 69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037" h="697348">
                <a:moveTo>
                  <a:pt x="0" y="69735"/>
                </a:moveTo>
                <a:cubicBezTo>
                  <a:pt x="0" y="31221"/>
                  <a:pt x="31221" y="0"/>
                  <a:pt x="69735" y="0"/>
                </a:cubicBezTo>
                <a:lnTo>
                  <a:pt x="2180302" y="0"/>
                </a:lnTo>
                <a:cubicBezTo>
                  <a:pt x="2218816" y="0"/>
                  <a:pt x="2250037" y="31221"/>
                  <a:pt x="2250037" y="69735"/>
                </a:cubicBezTo>
                <a:lnTo>
                  <a:pt x="2250037" y="627613"/>
                </a:lnTo>
                <a:cubicBezTo>
                  <a:pt x="2250037" y="666127"/>
                  <a:pt x="2218816" y="697348"/>
                  <a:pt x="2180302" y="697348"/>
                </a:cubicBezTo>
                <a:lnTo>
                  <a:pt x="69735" y="697348"/>
                </a:lnTo>
                <a:cubicBezTo>
                  <a:pt x="31221" y="697348"/>
                  <a:pt x="0" y="666127"/>
                  <a:pt x="0" y="627613"/>
                </a:cubicBezTo>
                <a:lnTo>
                  <a:pt x="0" y="69735"/>
                </a:lnTo>
                <a:close/>
              </a:path>
            </a:pathLst>
          </a:custGeom>
          <a:solidFill>
            <a:srgbClr val="FF9999"/>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lIns="89005" tIns="89005" rIns="89005" bIns="89005" spcCol="1270" anchor="ctr"/>
          <a:lstStyle/>
          <a:p>
            <a:pPr algn="ctr" defTabSz="800100">
              <a:lnSpc>
                <a:spcPct val="90000"/>
              </a:lnSpc>
              <a:spcAft>
                <a:spcPct val="35000"/>
              </a:spcAft>
              <a:defRPr/>
            </a:pPr>
            <a:r>
              <a:rPr lang="pl-PL" sz="1600" b="1" dirty="0">
                <a:solidFill>
                  <a:schemeClr val="tx1"/>
                </a:solidFill>
                <a:effectLst>
                  <a:outerShdw blurRad="38100" dist="38100" dir="2700000" algn="tl">
                    <a:srgbClr val="000000">
                      <a:alpha val="43137"/>
                    </a:srgbClr>
                  </a:outerShdw>
                </a:effectLst>
              </a:rPr>
              <a:t>Ocena formalna</a:t>
            </a:r>
          </a:p>
        </p:txBody>
      </p:sp>
      <p:sp>
        <p:nvSpPr>
          <p:cNvPr id="8" name="Dowolny kształt 7"/>
          <p:cNvSpPr/>
          <p:nvPr/>
        </p:nvSpPr>
        <p:spPr>
          <a:xfrm>
            <a:off x="2682875" y="4037013"/>
            <a:ext cx="314325" cy="261937"/>
          </a:xfrm>
          <a:custGeom>
            <a:avLst/>
            <a:gdLst>
              <a:gd name="connsiteX0" fmla="*/ 0 w 261505"/>
              <a:gd name="connsiteY0" fmla="*/ 62761 h 313806"/>
              <a:gd name="connsiteX1" fmla="*/ 130753 w 261505"/>
              <a:gd name="connsiteY1" fmla="*/ 62761 h 313806"/>
              <a:gd name="connsiteX2" fmla="*/ 130753 w 261505"/>
              <a:gd name="connsiteY2" fmla="*/ 0 h 313806"/>
              <a:gd name="connsiteX3" fmla="*/ 261505 w 261505"/>
              <a:gd name="connsiteY3" fmla="*/ 156903 h 313806"/>
              <a:gd name="connsiteX4" fmla="*/ 130753 w 261505"/>
              <a:gd name="connsiteY4" fmla="*/ 313806 h 313806"/>
              <a:gd name="connsiteX5" fmla="*/ 130753 w 261505"/>
              <a:gd name="connsiteY5" fmla="*/ 251045 h 313806"/>
              <a:gd name="connsiteX6" fmla="*/ 0 w 261505"/>
              <a:gd name="connsiteY6" fmla="*/ 251045 h 313806"/>
              <a:gd name="connsiteX7" fmla="*/ 0 w 261505"/>
              <a:gd name="connsiteY7" fmla="*/ 62761 h 31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05" h="313806">
                <a:moveTo>
                  <a:pt x="209204" y="1"/>
                </a:moveTo>
                <a:lnTo>
                  <a:pt x="209204" y="156904"/>
                </a:lnTo>
                <a:lnTo>
                  <a:pt x="261505" y="156904"/>
                </a:lnTo>
                <a:lnTo>
                  <a:pt x="130753" y="313805"/>
                </a:lnTo>
                <a:lnTo>
                  <a:pt x="0" y="156904"/>
                </a:lnTo>
                <a:lnTo>
                  <a:pt x="52301" y="156904"/>
                </a:lnTo>
                <a:lnTo>
                  <a:pt x="52301" y="1"/>
                </a:lnTo>
                <a:lnTo>
                  <a:pt x="209204" y="1"/>
                </a:lnTo>
                <a:close/>
              </a:path>
            </a:pathLst>
          </a:custGeom>
          <a:solidFill>
            <a:srgbClr val="FF9999"/>
          </a:solidFill>
          <a:ln>
            <a:noFill/>
          </a:ln>
          <a:effectLst/>
        </p:spPr>
        <p:style>
          <a:lnRef idx="0">
            <a:scrgbClr r="0" g="0" b="0"/>
          </a:lnRef>
          <a:fillRef idx="1">
            <a:scrgbClr r="0" g="0" b="0"/>
          </a:fillRef>
          <a:effectRef idx="0">
            <a:scrgbClr r="0" g="0" b="0"/>
          </a:effectRef>
          <a:fontRef idx="minor">
            <a:schemeClr val="lt1"/>
          </a:fontRef>
        </p:style>
        <p:txBody>
          <a:bodyPr lIns="62762" tIns="1" rIns="62761" bIns="78451" spcCol="1270" anchor="ctr"/>
          <a:lstStyle/>
          <a:p>
            <a:pPr algn="ctr" defTabSz="577850">
              <a:lnSpc>
                <a:spcPct val="90000"/>
              </a:lnSpc>
              <a:spcAft>
                <a:spcPct val="35000"/>
              </a:spcAft>
              <a:defRPr/>
            </a:pPr>
            <a:endParaRPr lang="pl-PL" sz="1300" dirty="0">
              <a:solidFill>
                <a:sysClr val="window" lastClr="FFFFFF"/>
              </a:solidFill>
            </a:endParaRPr>
          </a:p>
        </p:txBody>
      </p:sp>
      <p:sp>
        <p:nvSpPr>
          <p:cNvPr id="9" name="Dowolny kształt 8"/>
          <p:cNvSpPr/>
          <p:nvPr/>
        </p:nvSpPr>
        <p:spPr>
          <a:xfrm>
            <a:off x="1714500" y="4341813"/>
            <a:ext cx="2249488" cy="698500"/>
          </a:xfrm>
          <a:custGeom>
            <a:avLst/>
            <a:gdLst>
              <a:gd name="connsiteX0" fmla="*/ 0 w 2250037"/>
              <a:gd name="connsiteY0" fmla="*/ 69735 h 697348"/>
              <a:gd name="connsiteX1" fmla="*/ 69735 w 2250037"/>
              <a:gd name="connsiteY1" fmla="*/ 0 h 697348"/>
              <a:gd name="connsiteX2" fmla="*/ 2180302 w 2250037"/>
              <a:gd name="connsiteY2" fmla="*/ 0 h 697348"/>
              <a:gd name="connsiteX3" fmla="*/ 2250037 w 2250037"/>
              <a:gd name="connsiteY3" fmla="*/ 69735 h 697348"/>
              <a:gd name="connsiteX4" fmla="*/ 2250037 w 2250037"/>
              <a:gd name="connsiteY4" fmla="*/ 627613 h 697348"/>
              <a:gd name="connsiteX5" fmla="*/ 2180302 w 2250037"/>
              <a:gd name="connsiteY5" fmla="*/ 697348 h 697348"/>
              <a:gd name="connsiteX6" fmla="*/ 69735 w 2250037"/>
              <a:gd name="connsiteY6" fmla="*/ 697348 h 697348"/>
              <a:gd name="connsiteX7" fmla="*/ 0 w 2250037"/>
              <a:gd name="connsiteY7" fmla="*/ 627613 h 697348"/>
              <a:gd name="connsiteX8" fmla="*/ 0 w 2250037"/>
              <a:gd name="connsiteY8" fmla="*/ 69735 h 69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037" h="697348">
                <a:moveTo>
                  <a:pt x="0" y="69735"/>
                </a:moveTo>
                <a:cubicBezTo>
                  <a:pt x="0" y="31221"/>
                  <a:pt x="31221" y="0"/>
                  <a:pt x="69735" y="0"/>
                </a:cubicBezTo>
                <a:lnTo>
                  <a:pt x="2180302" y="0"/>
                </a:lnTo>
                <a:cubicBezTo>
                  <a:pt x="2218816" y="0"/>
                  <a:pt x="2250037" y="31221"/>
                  <a:pt x="2250037" y="69735"/>
                </a:cubicBezTo>
                <a:lnTo>
                  <a:pt x="2250037" y="627613"/>
                </a:lnTo>
                <a:cubicBezTo>
                  <a:pt x="2250037" y="666127"/>
                  <a:pt x="2218816" y="697348"/>
                  <a:pt x="2180302" y="697348"/>
                </a:cubicBezTo>
                <a:lnTo>
                  <a:pt x="69735" y="697348"/>
                </a:lnTo>
                <a:cubicBezTo>
                  <a:pt x="31221" y="697348"/>
                  <a:pt x="0" y="666127"/>
                  <a:pt x="0" y="627613"/>
                </a:cubicBezTo>
                <a:lnTo>
                  <a:pt x="0" y="69735"/>
                </a:lnTo>
                <a:close/>
              </a:path>
            </a:pathLst>
          </a:custGeom>
          <a:solidFill>
            <a:srgbClr val="66CCFF"/>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lIns="89005" tIns="89005" rIns="89005" bIns="89005" spcCol="1270" anchor="ctr"/>
          <a:lstStyle/>
          <a:p>
            <a:pPr algn="ctr" defTabSz="800100">
              <a:lnSpc>
                <a:spcPct val="90000"/>
              </a:lnSpc>
              <a:spcAft>
                <a:spcPct val="35000"/>
              </a:spcAft>
              <a:defRPr/>
            </a:pPr>
            <a:r>
              <a:rPr lang="pl-PL" sz="1600" b="1" dirty="0">
                <a:solidFill>
                  <a:schemeClr val="tx1"/>
                </a:solidFill>
                <a:effectLst>
                  <a:outerShdw blurRad="38100" dist="38100" dir="2700000" algn="tl">
                    <a:srgbClr val="000000">
                      <a:alpha val="43137"/>
                    </a:srgbClr>
                  </a:outerShdw>
                </a:effectLst>
              </a:rPr>
              <a:t>Ocena merytoryczna         (w tym negocjacje)</a:t>
            </a:r>
          </a:p>
        </p:txBody>
      </p:sp>
      <p:sp>
        <p:nvSpPr>
          <p:cNvPr id="10" name="Dowolny kształt 9"/>
          <p:cNvSpPr/>
          <p:nvPr/>
        </p:nvSpPr>
        <p:spPr>
          <a:xfrm>
            <a:off x="2682875" y="5083175"/>
            <a:ext cx="314325" cy="261938"/>
          </a:xfrm>
          <a:custGeom>
            <a:avLst/>
            <a:gdLst>
              <a:gd name="connsiteX0" fmla="*/ 0 w 261505"/>
              <a:gd name="connsiteY0" fmla="*/ 62761 h 313806"/>
              <a:gd name="connsiteX1" fmla="*/ 130753 w 261505"/>
              <a:gd name="connsiteY1" fmla="*/ 62761 h 313806"/>
              <a:gd name="connsiteX2" fmla="*/ 130753 w 261505"/>
              <a:gd name="connsiteY2" fmla="*/ 0 h 313806"/>
              <a:gd name="connsiteX3" fmla="*/ 261505 w 261505"/>
              <a:gd name="connsiteY3" fmla="*/ 156903 h 313806"/>
              <a:gd name="connsiteX4" fmla="*/ 130753 w 261505"/>
              <a:gd name="connsiteY4" fmla="*/ 313806 h 313806"/>
              <a:gd name="connsiteX5" fmla="*/ 130753 w 261505"/>
              <a:gd name="connsiteY5" fmla="*/ 251045 h 313806"/>
              <a:gd name="connsiteX6" fmla="*/ 0 w 261505"/>
              <a:gd name="connsiteY6" fmla="*/ 251045 h 313806"/>
              <a:gd name="connsiteX7" fmla="*/ 0 w 261505"/>
              <a:gd name="connsiteY7" fmla="*/ 62761 h 31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05" h="313806">
                <a:moveTo>
                  <a:pt x="209204" y="1"/>
                </a:moveTo>
                <a:lnTo>
                  <a:pt x="209204" y="156904"/>
                </a:lnTo>
                <a:lnTo>
                  <a:pt x="261505" y="156904"/>
                </a:lnTo>
                <a:lnTo>
                  <a:pt x="130753" y="313805"/>
                </a:lnTo>
                <a:lnTo>
                  <a:pt x="0" y="156904"/>
                </a:lnTo>
                <a:lnTo>
                  <a:pt x="52301" y="156904"/>
                </a:lnTo>
                <a:lnTo>
                  <a:pt x="52301" y="1"/>
                </a:lnTo>
                <a:lnTo>
                  <a:pt x="209204" y="1"/>
                </a:lnTo>
                <a:close/>
              </a:path>
            </a:pathLst>
          </a:custGeom>
          <a:solidFill>
            <a:srgbClr val="66CCFF"/>
          </a:solidFill>
          <a:ln>
            <a:noFill/>
          </a:ln>
          <a:effectLst/>
        </p:spPr>
        <p:style>
          <a:lnRef idx="0">
            <a:scrgbClr r="0" g="0" b="0"/>
          </a:lnRef>
          <a:fillRef idx="1">
            <a:scrgbClr r="0" g="0" b="0"/>
          </a:fillRef>
          <a:effectRef idx="0">
            <a:scrgbClr r="0" g="0" b="0"/>
          </a:effectRef>
          <a:fontRef idx="minor">
            <a:schemeClr val="lt1"/>
          </a:fontRef>
        </p:style>
        <p:txBody>
          <a:bodyPr lIns="62762" tIns="1" rIns="62761" bIns="78451" spcCol="1270" anchor="ctr"/>
          <a:lstStyle/>
          <a:p>
            <a:pPr algn="ctr" defTabSz="577850">
              <a:lnSpc>
                <a:spcPct val="90000"/>
              </a:lnSpc>
              <a:spcAft>
                <a:spcPct val="35000"/>
              </a:spcAft>
              <a:defRPr/>
            </a:pPr>
            <a:endParaRPr lang="pl-PL" sz="1300" dirty="0">
              <a:solidFill>
                <a:sysClr val="window" lastClr="FFFFFF"/>
              </a:solidFill>
            </a:endParaRPr>
          </a:p>
        </p:txBody>
      </p:sp>
      <p:sp>
        <p:nvSpPr>
          <p:cNvPr id="11" name="Dowolny kształt 10"/>
          <p:cNvSpPr/>
          <p:nvPr/>
        </p:nvSpPr>
        <p:spPr>
          <a:xfrm>
            <a:off x="1714500" y="5387975"/>
            <a:ext cx="2249488" cy="698500"/>
          </a:xfrm>
          <a:custGeom>
            <a:avLst/>
            <a:gdLst>
              <a:gd name="connsiteX0" fmla="*/ 0 w 2250037"/>
              <a:gd name="connsiteY0" fmla="*/ 69735 h 697348"/>
              <a:gd name="connsiteX1" fmla="*/ 69735 w 2250037"/>
              <a:gd name="connsiteY1" fmla="*/ 0 h 697348"/>
              <a:gd name="connsiteX2" fmla="*/ 2180302 w 2250037"/>
              <a:gd name="connsiteY2" fmla="*/ 0 h 697348"/>
              <a:gd name="connsiteX3" fmla="*/ 2250037 w 2250037"/>
              <a:gd name="connsiteY3" fmla="*/ 69735 h 697348"/>
              <a:gd name="connsiteX4" fmla="*/ 2250037 w 2250037"/>
              <a:gd name="connsiteY4" fmla="*/ 627613 h 697348"/>
              <a:gd name="connsiteX5" fmla="*/ 2180302 w 2250037"/>
              <a:gd name="connsiteY5" fmla="*/ 697348 h 697348"/>
              <a:gd name="connsiteX6" fmla="*/ 69735 w 2250037"/>
              <a:gd name="connsiteY6" fmla="*/ 697348 h 697348"/>
              <a:gd name="connsiteX7" fmla="*/ 0 w 2250037"/>
              <a:gd name="connsiteY7" fmla="*/ 627613 h 697348"/>
              <a:gd name="connsiteX8" fmla="*/ 0 w 2250037"/>
              <a:gd name="connsiteY8" fmla="*/ 69735 h 69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037" h="697348">
                <a:moveTo>
                  <a:pt x="0" y="69735"/>
                </a:moveTo>
                <a:cubicBezTo>
                  <a:pt x="0" y="31221"/>
                  <a:pt x="31221" y="0"/>
                  <a:pt x="69735" y="0"/>
                </a:cubicBezTo>
                <a:lnTo>
                  <a:pt x="2180302" y="0"/>
                </a:lnTo>
                <a:cubicBezTo>
                  <a:pt x="2218816" y="0"/>
                  <a:pt x="2250037" y="31221"/>
                  <a:pt x="2250037" y="69735"/>
                </a:cubicBezTo>
                <a:lnTo>
                  <a:pt x="2250037" y="627613"/>
                </a:lnTo>
                <a:cubicBezTo>
                  <a:pt x="2250037" y="666127"/>
                  <a:pt x="2218816" y="697348"/>
                  <a:pt x="2180302" y="697348"/>
                </a:cubicBezTo>
                <a:lnTo>
                  <a:pt x="69735" y="697348"/>
                </a:lnTo>
                <a:cubicBezTo>
                  <a:pt x="31221" y="697348"/>
                  <a:pt x="0" y="666127"/>
                  <a:pt x="0" y="627613"/>
                </a:cubicBezTo>
                <a:lnTo>
                  <a:pt x="0" y="69735"/>
                </a:lnTo>
                <a:close/>
              </a:path>
            </a:pathLst>
          </a:custGeom>
          <a:solidFill>
            <a:srgbClr val="FF660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lIns="89005" tIns="89005" rIns="89005" bIns="89005" spcCol="1270" anchor="ctr"/>
          <a:lstStyle/>
          <a:p>
            <a:pPr algn="ctr" defTabSz="800100">
              <a:lnSpc>
                <a:spcPct val="90000"/>
              </a:lnSpc>
              <a:spcAft>
                <a:spcPct val="35000"/>
              </a:spcAft>
              <a:defRPr/>
            </a:pPr>
            <a:r>
              <a:rPr lang="pl-PL" sz="1600" b="1" dirty="0">
                <a:solidFill>
                  <a:schemeClr val="tx1"/>
                </a:solidFill>
                <a:effectLst>
                  <a:outerShdw blurRad="38100" dist="38100" dir="2700000" algn="tl">
                    <a:srgbClr val="000000">
                      <a:alpha val="43137"/>
                    </a:srgbClr>
                  </a:outerShdw>
                </a:effectLst>
              </a:rPr>
              <a:t>Lista rankingowa</a:t>
            </a:r>
          </a:p>
        </p:txBody>
      </p:sp>
      <p:sp>
        <p:nvSpPr>
          <p:cNvPr id="12" name="Prostokąt 11"/>
          <p:cNvSpPr/>
          <p:nvPr/>
        </p:nvSpPr>
        <p:spPr>
          <a:xfrm>
            <a:off x="4356100" y="2328863"/>
            <a:ext cx="3744913" cy="576262"/>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a:solidFill>
                  <a:schemeClr val="tx1"/>
                </a:solidFill>
              </a:rPr>
              <a:t>7 dni od zamknięcia naboru wniosków </a:t>
            </a:r>
          </a:p>
          <a:p>
            <a:pPr algn="ctr">
              <a:defRPr/>
            </a:pPr>
            <a:r>
              <a:rPr lang="pl-PL" sz="1400" b="1" dirty="0">
                <a:solidFill>
                  <a:schemeClr val="tx1"/>
                </a:solidFill>
              </a:rPr>
              <a:t>(w uzasadnionych przypadkach do  14 dni)</a:t>
            </a:r>
          </a:p>
        </p:txBody>
      </p:sp>
      <p:sp>
        <p:nvSpPr>
          <p:cNvPr id="13" name="Prostokąt 12"/>
          <p:cNvSpPr/>
          <p:nvPr/>
        </p:nvSpPr>
        <p:spPr>
          <a:xfrm>
            <a:off x="4356100" y="3141663"/>
            <a:ext cx="3744913" cy="719137"/>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a:solidFill>
                  <a:schemeClr val="tx1"/>
                </a:solidFill>
              </a:rPr>
              <a:t>14 dni od zakończenia weryfikacji wymogów formalnych </a:t>
            </a:r>
          </a:p>
          <a:p>
            <a:pPr algn="ctr">
              <a:defRPr/>
            </a:pPr>
            <a:r>
              <a:rPr lang="pl-PL" sz="1400" b="1" dirty="0">
                <a:solidFill>
                  <a:schemeClr val="tx1"/>
                </a:solidFill>
              </a:rPr>
              <a:t>(w uzasadnionych przypadkach do 21 dni)</a:t>
            </a:r>
          </a:p>
        </p:txBody>
      </p:sp>
      <p:sp>
        <p:nvSpPr>
          <p:cNvPr id="14" name="Prostokąt 13"/>
          <p:cNvSpPr/>
          <p:nvPr/>
        </p:nvSpPr>
        <p:spPr>
          <a:xfrm>
            <a:off x="4356100" y="3984625"/>
            <a:ext cx="3744913" cy="1193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a:solidFill>
                  <a:schemeClr val="tx1"/>
                </a:solidFill>
              </a:rPr>
              <a:t>Do 50 wniosków – 120 dni ZIT/RIT</a:t>
            </a:r>
          </a:p>
          <a:p>
            <a:pPr algn="ctr">
              <a:defRPr/>
            </a:pPr>
            <a:r>
              <a:rPr lang="pl-PL" sz="1400" b="1" dirty="0">
                <a:solidFill>
                  <a:schemeClr val="tx1"/>
                </a:solidFill>
              </a:rPr>
              <a:t>Kolejne 30 wniosków - + 21 dni</a:t>
            </a:r>
          </a:p>
          <a:p>
            <a:pPr algn="ctr">
              <a:defRPr/>
            </a:pPr>
            <a:endParaRPr lang="pl-PL" sz="1400" b="1" dirty="0">
              <a:solidFill>
                <a:schemeClr val="tx1"/>
              </a:solidFill>
            </a:endParaRPr>
          </a:p>
          <a:p>
            <a:pPr algn="ctr">
              <a:defRPr/>
            </a:pPr>
            <a:r>
              <a:rPr lang="pl-PL" sz="1400" b="1" dirty="0">
                <a:solidFill>
                  <a:schemeClr val="tx1"/>
                </a:solidFill>
              </a:rPr>
              <a:t>Łącznie nie dłużej niż 180 dni</a:t>
            </a:r>
          </a:p>
        </p:txBody>
      </p:sp>
      <p:sp>
        <p:nvSpPr>
          <p:cNvPr id="16" name="Prostokąt 15"/>
          <p:cNvSpPr/>
          <p:nvPr/>
        </p:nvSpPr>
        <p:spPr>
          <a:xfrm>
            <a:off x="4356100" y="5445125"/>
            <a:ext cx="3744913" cy="720725"/>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u="sng" dirty="0">
                <a:solidFill>
                  <a:schemeClr val="tx1"/>
                </a:solidFill>
              </a:rPr>
              <a:t>W przypadku ZIT/RIT</a:t>
            </a:r>
          </a:p>
          <a:p>
            <a:pPr algn="ctr">
              <a:defRPr/>
            </a:pPr>
            <a:r>
              <a:rPr lang="pl-PL" sz="1400" b="1" dirty="0">
                <a:solidFill>
                  <a:schemeClr val="tx1"/>
                </a:solidFill>
              </a:rPr>
              <a:t>Listę zatwierdza IP ZIT/RIT,</a:t>
            </a:r>
          </a:p>
          <a:p>
            <a:pPr algn="ctr">
              <a:defRPr/>
            </a:pPr>
            <a:r>
              <a:rPr lang="pl-PL" sz="1400" b="1" dirty="0">
                <a:solidFill>
                  <a:schemeClr val="tx1"/>
                </a:solidFill>
              </a:rPr>
              <a:t>następnie - Zarząd Województwa Śląskiego </a:t>
            </a:r>
          </a:p>
        </p:txBody>
      </p:sp>
      <p:cxnSp>
        <p:nvCxnSpPr>
          <p:cNvPr id="17" name="Łącznik prosty ze strzałką 16"/>
          <p:cNvCxnSpPr/>
          <p:nvPr/>
        </p:nvCxnSpPr>
        <p:spPr>
          <a:xfrm>
            <a:off x="3995738" y="2616200"/>
            <a:ext cx="288925"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p:cNvCxnSpPr/>
          <p:nvPr/>
        </p:nvCxnSpPr>
        <p:spPr>
          <a:xfrm>
            <a:off x="3995738" y="3644900"/>
            <a:ext cx="288925"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p:nvPr/>
        </p:nvCxnSpPr>
        <p:spPr>
          <a:xfrm>
            <a:off x="3995738" y="4724400"/>
            <a:ext cx="288925"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p:cNvCxnSpPr/>
          <p:nvPr/>
        </p:nvCxnSpPr>
        <p:spPr>
          <a:xfrm>
            <a:off x="3983038" y="5802313"/>
            <a:ext cx="287337"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4"/>
          <p:cNvSpPr txBox="1">
            <a:spLocks noChangeArrowheads="1"/>
          </p:cNvSpPr>
          <p:nvPr/>
        </p:nvSpPr>
        <p:spPr>
          <a:xfrm>
            <a:off x="271463" y="676275"/>
            <a:ext cx="5956300" cy="369888"/>
          </a:xfrm>
          <a:prstGeom prst="rect">
            <a:avLst/>
          </a:prstGeom>
          <a:noFill/>
          <a:ln w="76200">
            <a:solidFill>
              <a:srgbClr val="636466"/>
            </a:solidFill>
          </a:ln>
        </p:spPr>
        <p:txBody>
          <a:bodyPr>
            <a:spAutoFit/>
          </a:bodyPr>
          <a:lstStyle/>
          <a:p>
            <a:pPr eaLnBrk="1" hangingPunct="1">
              <a:defRPr/>
            </a:pPr>
            <a:r>
              <a:rPr lang="pl-PL" altLang="pl-PL" b="1" dirty="0">
                <a:solidFill>
                  <a:srgbClr val="636466"/>
                </a:solidFill>
                <a:latin typeface="Novecento wide Book" pitchFamily="50" charset="-18"/>
                <a:ea typeface="+mj-ea"/>
                <a:cs typeface="+mj-cs"/>
              </a:rPr>
              <a:t>Ogólny schemat oceny projektów w ramach ZIT/RIT</a:t>
            </a:r>
            <a:endParaRPr lang="pl-PL" altLang="pl-PL" sz="1500" b="1" dirty="0">
              <a:solidFill>
                <a:srgbClr val="636466"/>
              </a:solidFill>
              <a:latin typeface="Novecento wide Normal" pitchFamily="50" charset="-18"/>
              <a:ea typeface="+mj-ea"/>
              <a:cs typeface="+mj-cs"/>
            </a:endParaRPr>
          </a:p>
        </p:txBody>
      </p:sp>
      <p:cxnSp>
        <p:nvCxnSpPr>
          <p:cNvPr id="23" name="Łącznik prosty ze strzałką 22"/>
          <p:cNvCxnSpPr/>
          <p:nvPr/>
        </p:nvCxnSpPr>
        <p:spPr>
          <a:xfrm>
            <a:off x="6156325" y="4581525"/>
            <a:ext cx="0" cy="1428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83568" y="1412776"/>
          <a:ext cx="777686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4"/>
          <p:cNvSpPr txBox="1">
            <a:spLocks noChangeArrowheads="1"/>
          </p:cNvSpPr>
          <p:nvPr/>
        </p:nvSpPr>
        <p:spPr>
          <a:xfrm>
            <a:off x="271463" y="676275"/>
            <a:ext cx="6821487" cy="369888"/>
          </a:xfrm>
          <a:prstGeom prst="rect">
            <a:avLst/>
          </a:prstGeom>
          <a:noFill/>
          <a:ln w="76200">
            <a:solidFill>
              <a:srgbClr val="636466"/>
            </a:solidFill>
          </a:ln>
        </p:spPr>
        <p:txBody>
          <a:bodyPr>
            <a:spAutoFit/>
          </a:bodyPr>
          <a:lstStyle/>
          <a:p>
            <a:pPr eaLnBrk="1" hangingPunct="1">
              <a:defRPr/>
            </a:pPr>
            <a:r>
              <a:rPr lang="pl-PL" altLang="pl-PL" b="1" dirty="0">
                <a:solidFill>
                  <a:srgbClr val="636466"/>
                </a:solidFill>
                <a:latin typeface="Novecento wide Book" pitchFamily="50" charset="-18"/>
                <a:ea typeface="+mj-ea"/>
                <a:cs typeface="+mj-cs"/>
              </a:rPr>
              <a:t>Schemat oceny merytorycznej projektów w ramach ZIT/RIT</a:t>
            </a:r>
            <a:endParaRPr lang="pl-PL" altLang="pl-PL" sz="1500" b="1" dirty="0">
              <a:solidFill>
                <a:srgbClr val="636466"/>
              </a:solidFill>
              <a:latin typeface="Novecento wide Normal" pitchFamily="50" charset="-18"/>
              <a:ea typeface="+mj-ea"/>
              <a:cs typeface="+mj-cs"/>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a:spLocks noGrp="1" noChangeArrowheads="1"/>
          </p:cNvSpPr>
          <p:nvPr>
            <p:ph type="title"/>
          </p:nvPr>
        </p:nvSpPr>
        <p:spPr>
          <a:xfrm>
            <a:off x="250825" y="692150"/>
            <a:ext cx="6604000" cy="369888"/>
          </a:xfrm>
          <a:noFill/>
          <a:ln w="76200">
            <a:solidFill>
              <a:srgbClr val="636466"/>
            </a:solidFill>
            <a:miter lim="800000"/>
            <a:headEnd/>
            <a:tailEnd/>
          </a:ln>
        </p:spPr>
        <p:txBody>
          <a:bodyPr>
            <a:spAutoFit/>
          </a:bodyPr>
          <a:lstStyle/>
          <a:p>
            <a:pPr algn="l" eaLnBrk="1" hangingPunct="1"/>
            <a:r>
              <a:rPr lang="pl-PL" altLang="pl-PL" sz="1800" b="1">
                <a:solidFill>
                  <a:srgbClr val="636466"/>
                </a:solidFill>
                <a:latin typeface="Novecento wide Book" pitchFamily="50" charset="-18"/>
              </a:rPr>
              <a:t>Podmioty uprawnione do ubiegania się o dofinansowanie</a:t>
            </a:r>
            <a:endParaRPr lang="pl-PL" altLang="pl-PL" sz="1500" b="1">
              <a:solidFill>
                <a:srgbClr val="636466"/>
              </a:solidFill>
              <a:latin typeface="Novecento wide Normal" pitchFamily="50" charset="-18"/>
            </a:endParaRPr>
          </a:p>
        </p:txBody>
      </p:sp>
      <p:sp>
        <p:nvSpPr>
          <p:cNvPr id="2" name="Prostokąt zaokrąglony 1"/>
          <p:cNvSpPr/>
          <p:nvPr/>
        </p:nvSpPr>
        <p:spPr>
          <a:xfrm>
            <a:off x="755650" y="1844675"/>
            <a:ext cx="7200900" cy="1223963"/>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7172" name="pole tekstowe 2"/>
          <p:cNvSpPr txBox="1">
            <a:spLocks noChangeArrowheads="1"/>
          </p:cNvSpPr>
          <p:nvPr/>
        </p:nvSpPr>
        <p:spPr bwMode="auto">
          <a:xfrm>
            <a:off x="1042988" y="2060575"/>
            <a:ext cx="6553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l-PL" altLang="pl-PL" sz="1800" b="1"/>
              <a:t>Wszystkie podmioty z wyłączeniem osób fizycznych (nie dotyczy osób prowadzących działalność gospodarczą lub oświatową na podstawie przepisów odrębnych) </a:t>
            </a:r>
          </a:p>
        </p:txBody>
      </p:sp>
      <p:sp>
        <p:nvSpPr>
          <p:cNvPr id="4" name="Prostokąt zaokrąglony 3"/>
          <p:cNvSpPr/>
          <p:nvPr/>
        </p:nvSpPr>
        <p:spPr>
          <a:xfrm>
            <a:off x="755650" y="3716338"/>
            <a:ext cx="7200900" cy="1296987"/>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7174" name="pole tekstowe 4"/>
          <p:cNvSpPr txBox="1">
            <a:spLocks noChangeArrowheads="1"/>
          </p:cNvSpPr>
          <p:nvPr/>
        </p:nvSpPr>
        <p:spPr bwMode="auto">
          <a:xfrm>
            <a:off x="1042988" y="3933825"/>
            <a:ext cx="6553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l-PL" altLang="pl-PL" sz="1800" b="1" dirty="0"/>
              <a:t>Jednocześnie o dofinansowanie aplikować mogą wnioskodawcy, których projekty będą realizowane na terenie Subregionu </a:t>
            </a:r>
            <a:r>
              <a:rPr lang="pl-PL" altLang="pl-PL" sz="1800" b="1" dirty="0" smtClean="0"/>
              <a:t>Północnego </a:t>
            </a:r>
            <a:r>
              <a:rPr lang="pl-PL" altLang="pl-PL" sz="1800" b="1" dirty="0"/>
              <a:t>(konkurs nr </a:t>
            </a:r>
            <a:r>
              <a:rPr lang="pl-PL" altLang="pl-PL" sz="1800" b="1" dirty="0" smtClean="0"/>
              <a:t>RPSL.09.01.02-IZ.01-24-209/17</a:t>
            </a:r>
            <a:r>
              <a:rPr lang="pl-PL" altLang="pl-PL" sz="1800" b="1" dirty="0"/>
              <a:t>) </a:t>
            </a:r>
            <a:endParaRPr lang="pl-PL" altLang="pl-PL"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3"/>
          <p:cNvSpPr>
            <a:spLocks noChangeArrowheads="1"/>
          </p:cNvSpPr>
          <p:nvPr/>
        </p:nvSpPr>
        <p:spPr bwMode="auto">
          <a:xfrm>
            <a:off x="271463" y="765175"/>
            <a:ext cx="341312" cy="280988"/>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l-PL" altLang="pl-PL" sz="1800"/>
          </a:p>
        </p:txBody>
      </p:sp>
      <p:sp>
        <p:nvSpPr>
          <p:cNvPr id="8195" name="object 10"/>
          <p:cNvSpPr>
            <a:spLocks/>
          </p:cNvSpPr>
          <p:nvPr/>
        </p:nvSpPr>
        <p:spPr bwMode="auto">
          <a:xfrm>
            <a:off x="7065963" y="4583113"/>
            <a:ext cx="1611312" cy="646112"/>
          </a:xfrm>
          <a:custGeom>
            <a:avLst/>
            <a:gdLst>
              <a:gd name="T0" fmla="*/ 0 w 1610995"/>
              <a:gd name="T1" fmla="*/ 639705 h 646429"/>
              <a:gd name="T2" fmla="*/ 1617155 w 1610995"/>
              <a:gd name="T3" fmla="*/ 639705 h 646429"/>
              <a:gd name="T4" fmla="*/ 1617155 w 1610995"/>
              <a:gd name="T5" fmla="*/ 0 h 646429"/>
              <a:gd name="T6" fmla="*/ 0 w 1610995"/>
              <a:gd name="T7" fmla="*/ 0 h 646429"/>
              <a:gd name="T8" fmla="*/ 0 w 1610995"/>
              <a:gd name="T9" fmla="*/ 639705 h 646429"/>
              <a:gd name="T10" fmla="*/ 0 60000 65536"/>
              <a:gd name="T11" fmla="*/ 0 60000 65536"/>
              <a:gd name="T12" fmla="*/ 0 60000 65536"/>
              <a:gd name="T13" fmla="*/ 0 60000 65536"/>
              <a:gd name="T14" fmla="*/ 0 60000 65536"/>
              <a:gd name="T15" fmla="*/ 0 w 1610995"/>
              <a:gd name="T16" fmla="*/ 0 h 646429"/>
              <a:gd name="T17" fmla="*/ 1610995 w 1610995"/>
              <a:gd name="T18" fmla="*/ 646429 h 646429"/>
            </a:gdLst>
            <a:ahLst/>
            <a:cxnLst>
              <a:cxn ang="T10">
                <a:pos x="T0" y="T1"/>
              </a:cxn>
              <a:cxn ang="T11">
                <a:pos x="T2" y="T3"/>
              </a:cxn>
              <a:cxn ang="T12">
                <a:pos x="T4" y="T5"/>
              </a:cxn>
              <a:cxn ang="T13">
                <a:pos x="T6" y="T7"/>
              </a:cxn>
              <a:cxn ang="T14">
                <a:pos x="T8" y="T9"/>
              </a:cxn>
            </a:cxnLst>
            <a:rect l="T15" t="T16" r="T17" b="T18"/>
            <a:pathLst>
              <a:path w="1610995" h="646429">
                <a:moveTo>
                  <a:pt x="0" y="646328"/>
                </a:moveTo>
                <a:lnTo>
                  <a:pt x="1610487" y="646328"/>
                </a:lnTo>
                <a:lnTo>
                  <a:pt x="1610487" y="0"/>
                </a:lnTo>
                <a:lnTo>
                  <a:pt x="0" y="0"/>
                </a:lnTo>
                <a:lnTo>
                  <a:pt x="0" y="646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196" name="TextBox 4"/>
          <p:cNvSpPr>
            <a:spLocks noGrp="1" noChangeArrowheads="1"/>
          </p:cNvSpPr>
          <p:nvPr>
            <p:ph type="title"/>
          </p:nvPr>
        </p:nvSpPr>
        <p:spPr>
          <a:xfrm>
            <a:off x="271463" y="676275"/>
            <a:ext cx="3084512" cy="369888"/>
          </a:xfrm>
          <a:noFill/>
          <a:ln w="76200">
            <a:solidFill>
              <a:srgbClr val="636466"/>
            </a:solidFill>
            <a:miter lim="800000"/>
            <a:headEnd/>
            <a:tailEnd/>
          </a:ln>
        </p:spPr>
        <p:txBody>
          <a:bodyPr>
            <a:spAutoFit/>
          </a:bodyPr>
          <a:lstStyle/>
          <a:p>
            <a:pPr algn="l" eaLnBrk="1" hangingPunct="1"/>
            <a:r>
              <a:rPr lang="pl-PL" altLang="pl-PL" sz="1800" b="1" dirty="0">
                <a:solidFill>
                  <a:srgbClr val="636466"/>
                </a:solidFill>
                <a:latin typeface="Novecento wide Book" pitchFamily="50" charset="-18"/>
              </a:rPr>
              <a:t>Podstawowe informacje</a:t>
            </a:r>
            <a:endParaRPr lang="pl-PL" altLang="pl-PL" sz="1500" b="1" dirty="0">
              <a:solidFill>
                <a:srgbClr val="636466"/>
              </a:solidFill>
              <a:latin typeface="Novecento wide Normal" pitchFamily="50" charset="-18"/>
            </a:endParaRPr>
          </a:p>
        </p:txBody>
      </p:sp>
      <p:sp>
        <p:nvSpPr>
          <p:cNvPr id="5" name="Prostokąt zaokrąglony 4"/>
          <p:cNvSpPr/>
          <p:nvPr/>
        </p:nvSpPr>
        <p:spPr>
          <a:xfrm>
            <a:off x="2316163" y="1916113"/>
            <a:ext cx="4318000" cy="649287"/>
          </a:xfrm>
          <a:prstGeom prst="round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8198" name="pole tekstowe 5"/>
          <p:cNvSpPr txBox="1">
            <a:spLocks noChangeArrowheads="1"/>
          </p:cNvSpPr>
          <p:nvPr/>
        </p:nvSpPr>
        <p:spPr bwMode="auto">
          <a:xfrm>
            <a:off x="2314575" y="2073275"/>
            <a:ext cx="4318000" cy="3698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r>
              <a:rPr lang="pl-PL" altLang="pl-PL" sz="1800" b="1" dirty="0">
                <a:effectLst>
                  <a:outerShdw blurRad="38100" dist="38100" dir="2700000" algn="tl">
                    <a:srgbClr val="000000">
                      <a:alpha val="43137"/>
                    </a:srgbClr>
                  </a:outerShdw>
                </a:effectLst>
                <a:cs typeface="Arial" charset="0"/>
              </a:rPr>
              <a:t>Cel realizacji projektów w ramach konkursu</a:t>
            </a:r>
          </a:p>
        </p:txBody>
      </p:sp>
      <p:sp>
        <p:nvSpPr>
          <p:cNvPr id="7" name="Prostokąt zaokrąglony 6"/>
          <p:cNvSpPr/>
          <p:nvPr/>
        </p:nvSpPr>
        <p:spPr>
          <a:xfrm>
            <a:off x="684213" y="3213100"/>
            <a:ext cx="3240087" cy="2592388"/>
          </a:xfrm>
          <a:prstGeom prst="roundRect">
            <a:avLst/>
          </a:prstGeom>
          <a:noFill/>
          <a:ln w="508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8200" name="pole tekstowe 9"/>
          <p:cNvSpPr txBox="1">
            <a:spLocks noChangeArrowheads="1"/>
          </p:cNvSpPr>
          <p:nvPr/>
        </p:nvSpPr>
        <p:spPr bwMode="auto">
          <a:xfrm>
            <a:off x="971550" y="3725863"/>
            <a:ext cx="31686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800" b="1"/>
              <a:t>Wzmocnienie aktywności społecznej i zawodowej społeczności lokalnych zamieszkujących obszary zdegradowane i peryferyjne</a:t>
            </a:r>
          </a:p>
        </p:txBody>
      </p:sp>
      <p:pic>
        <p:nvPicPr>
          <p:cNvPr id="8201" name="Picture 9" descr="C:\Users\basinskam\Desktop\bil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3575" y="2997200"/>
            <a:ext cx="35814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a:spLocks noGrp="1" noChangeArrowheads="1"/>
          </p:cNvSpPr>
          <p:nvPr>
            <p:ph type="title"/>
          </p:nvPr>
        </p:nvSpPr>
        <p:spPr>
          <a:xfrm>
            <a:off x="250825" y="692150"/>
            <a:ext cx="7037388" cy="369888"/>
          </a:xfrm>
          <a:noFill/>
          <a:ln w="76200">
            <a:solidFill>
              <a:srgbClr val="636466"/>
            </a:solidFill>
            <a:miter lim="800000"/>
            <a:headEnd/>
            <a:tailEnd/>
          </a:ln>
        </p:spPr>
        <p:txBody>
          <a:bodyPr>
            <a:spAutoFit/>
          </a:bodyPr>
          <a:lstStyle/>
          <a:p>
            <a:pPr algn="l" eaLnBrk="1" hangingPunct="1"/>
            <a:r>
              <a:rPr lang="pl-PL" altLang="pl-PL" sz="1800" b="1" dirty="0">
                <a:solidFill>
                  <a:srgbClr val="636466"/>
                </a:solidFill>
                <a:latin typeface="Novecento wide Book" pitchFamily="50" charset="-18"/>
              </a:rPr>
              <a:t>Typy projektów możliwych do realizacji w ramach konkursu</a:t>
            </a:r>
            <a:endParaRPr lang="pl-PL" altLang="pl-PL" sz="1500" b="1" dirty="0">
              <a:solidFill>
                <a:srgbClr val="636466"/>
              </a:solidFill>
              <a:latin typeface="Novecento wide Normal" pitchFamily="50" charset="-18"/>
            </a:endParaRPr>
          </a:p>
        </p:txBody>
      </p:sp>
      <p:sp>
        <p:nvSpPr>
          <p:cNvPr id="5" name="Prostokąt zaokrąglony 4"/>
          <p:cNvSpPr/>
          <p:nvPr/>
        </p:nvSpPr>
        <p:spPr>
          <a:xfrm>
            <a:off x="755650" y="1844675"/>
            <a:ext cx="7416800" cy="3887788"/>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220" name="pole tekstowe 5"/>
          <p:cNvSpPr txBox="1">
            <a:spLocks noChangeArrowheads="1"/>
          </p:cNvSpPr>
          <p:nvPr/>
        </p:nvSpPr>
        <p:spPr bwMode="auto">
          <a:xfrm>
            <a:off x="1031875" y="2133600"/>
            <a:ext cx="67691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l-PL" altLang="pl-PL" sz="1800" b="1"/>
              <a:t>Program na rzecz wzmacniania potencjału społecznego </a:t>
            </a:r>
            <a:br>
              <a:rPr lang="pl-PL" altLang="pl-PL" sz="1800" b="1"/>
            </a:br>
            <a:r>
              <a:rPr lang="pl-PL" altLang="pl-PL" sz="1800" b="1"/>
              <a:t>i zawodowego lokalnych społeczności uwzględniające specyfikę terytorium i zamieszkujących je społeczności z uwzględnieniem działań:</a:t>
            </a:r>
          </a:p>
          <a:p>
            <a:pPr>
              <a:spcBef>
                <a:spcPct val="0"/>
              </a:spcBef>
              <a:buFontTx/>
              <a:buNone/>
            </a:pPr>
            <a:endParaRPr lang="pl-PL" altLang="pl-PL" sz="1800" b="1"/>
          </a:p>
          <a:p>
            <a:pPr>
              <a:spcBef>
                <a:spcPct val="0"/>
              </a:spcBef>
              <a:buFontTx/>
              <a:buNone/>
            </a:pPr>
            <a:r>
              <a:rPr lang="pl-PL" altLang="pl-PL" sz="1800" b="1"/>
              <a:t>a) opartych o samopomoc i wolontariat,</a:t>
            </a:r>
          </a:p>
          <a:p>
            <a:pPr>
              <a:spcBef>
                <a:spcPct val="0"/>
              </a:spcBef>
              <a:buFontTx/>
              <a:buNone/>
            </a:pPr>
            <a:r>
              <a:rPr lang="pl-PL" altLang="pl-PL" sz="1800" b="1"/>
              <a:t>b) środowiskowych,</a:t>
            </a:r>
          </a:p>
          <a:p>
            <a:pPr>
              <a:spcBef>
                <a:spcPct val="0"/>
              </a:spcBef>
              <a:buFontTx/>
              <a:buNone/>
            </a:pPr>
            <a:r>
              <a:rPr lang="pl-PL" altLang="pl-PL" sz="1800" b="1"/>
              <a:t>c) prozatrudnieniowych,</a:t>
            </a:r>
          </a:p>
          <a:p>
            <a:pPr>
              <a:spcBef>
                <a:spcPct val="0"/>
              </a:spcBef>
              <a:buFontTx/>
              <a:buNone/>
            </a:pPr>
            <a:r>
              <a:rPr lang="pl-PL" altLang="pl-PL" sz="1800" b="1"/>
              <a:t>d) edukacyjnych.</a:t>
            </a:r>
          </a:p>
          <a:p>
            <a:pPr>
              <a:spcBef>
                <a:spcPct val="0"/>
              </a:spcBef>
              <a:buFontTx/>
              <a:buNone/>
            </a:pPr>
            <a:endParaRPr lang="pl-PL" altLang="pl-PL" sz="1800" b="1"/>
          </a:p>
          <a:p>
            <a:pPr algn="just">
              <a:spcBef>
                <a:spcPct val="0"/>
              </a:spcBef>
              <a:buFontTx/>
              <a:buNone/>
            </a:pPr>
            <a:r>
              <a:rPr lang="pl-PL" altLang="pl-PL" sz="1800" b="1"/>
              <a:t>Działania kulturalne mogą być realizowane wyłącznie jako wsparcie uzupełniające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a:spLocks noGrp="1" noChangeArrowheads="1"/>
          </p:cNvSpPr>
          <p:nvPr>
            <p:ph type="title"/>
          </p:nvPr>
        </p:nvSpPr>
        <p:spPr>
          <a:xfrm>
            <a:off x="230188" y="692150"/>
            <a:ext cx="3084512" cy="369888"/>
          </a:xfrm>
          <a:noFill/>
          <a:ln w="76200">
            <a:solidFill>
              <a:srgbClr val="636466"/>
            </a:solidFill>
            <a:miter lim="800000"/>
            <a:headEnd/>
            <a:tailEnd/>
          </a:ln>
        </p:spPr>
        <p:txBody>
          <a:bodyPr>
            <a:spAutoFit/>
          </a:bodyPr>
          <a:lstStyle/>
          <a:p>
            <a:pPr algn="l" eaLnBrk="1" hangingPunct="1"/>
            <a:r>
              <a:rPr lang="pl-PL" altLang="pl-PL" sz="1800" b="1">
                <a:solidFill>
                  <a:srgbClr val="636466"/>
                </a:solidFill>
                <a:latin typeface="Novecento wide Book" pitchFamily="50" charset="-18"/>
              </a:rPr>
              <a:t>Podstawowe informacje</a:t>
            </a:r>
            <a:endParaRPr lang="pl-PL" altLang="pl-PL" sz="1500" b="1">
              <a:solidFill>
                <a:srgbClr val="636466"/>
              </a:solidFill>
              <a:latin typeface="Novecento wide Normal" pitchFamily="50" charset="-18"/>
            </a:endParaRPr>
          </a:p>
        </p:txBody>
      </p:sp>
      <p:sp>
        <p:nvSpPr>
          <p:cNvPr id="5" name="Prostokąt zaokrąglony 4"/>
          <p:cNvSpPr/>
          <p:nvPr/>
        </p:nvSpPr>
        <p:spPr>
          <a:xfrm>
            <a:off x="2411413" y="1647825"/>
            <a:ext cx="3529012" cy="576263"/>
          </a:xfrm>
          <a:prstGeom prst="round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244" name="pole tekstowe 5"/>
          <p:cNvSpPr txBox="1">
            <a:spLocks noChangeArrowheads="1"/>
          </p:cNvSpPr>
          <p:nvPr/>
        </p:nvSpPr>
        <p:spPr bwMode="auto">
          <a:xfrm>
            <a:off x="3314700" y="1751013"/>
            <a:ext cx="1747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r>
              <a:rPr lang="pl-PL" altLang="pl-PL" sz="1800" b="1" dirty="0">
                <a:effectLst>
                  <a:outerShdw blurRad="38100" dist="38100" dir="2700000" algn="tl">
                    <a:srgbClr val="000000">
                      <a:alpha val="43137"/>
                    </a:srgbClr>
                  </a:outerShdw>
                </a:effectLst>
                <a:cs typeface="Arial" charset="0"/>
              </a:rPr>
              <a:t>Grupa docelowa</a:t>
            </a:r>
          </a:p>
        </p:txBody>
      </p:sp>
      <p:sp>
        <p:nvSpPr>
          <p:cNvPr id="7" name="Prostokąt zaokrąglony 6"/>
          <p:cNvSpPr/>
          <p:nvPr/>
        </p:nvSpPr>
        <p:spPr>
          <a:xfrm>
            <a:off x="890588" y="2719388"/>
            <a:ext cx="3465512" cy="3059112"/>
          </a:xfrm>
          <a:prstGeom prst="roundRect">
            <a:avLst/>
          </a:prstGeom>
          <a:noFill/>
          <a:ln w="508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246" name="pole tekstowe 7"/>
          <p:cNvSpPr txBox="1">
            <a:spLocks noChangeArrowheads="1"/>
          </p:cNvSpPr>
          <p:nvPr/>
        </p:nvSpPr>
        <p:spPr bwMode="auto">
          <a:xfrm>
            <a:off x="1304925" y="2933700"/>
            <a:ext cx="29146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800" b="1"/>
              <a:t>Społeczności lokalne, w tym w szczególności osoby zagrożone ubóstwem lub wykluczeniem społecznym oraz otoczenie tych osób w zakresie niezbędnym do wsparcia osób wykluczonych lub zagrożonych wykluczeniem społecznym</a:t>
            </a:r>
          </a:p>
        </p:txBody>
      </p:sp>
      <p:pic>
        <p:nvPicPr>
          <p:cNvPr id="10247" name="Picture 8" descr="C:\Users\basinskam\Desktop\shutterstock_107974355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9650" y="2636838"/>
            <a:ext cx="3584575"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l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2049</TotalTime>
  <Words>1410</Words>
  <Application>Microsoft Office PowerPoint</Application>
  <PresentationFormat>Pokaz na ekranie (4:3)</PresentationFormat>
  <Paragraphs>192</Paragraphs>
  <Slides>27</Slides>
  <Notes>3</Notes>
  <HiddenSlides>0</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tlo1</vt:lpstr>
      <vt:lpstr>Prezentacja programu PowerPoint</vt:lpstr>
      <vt:lpstr>Prezentacja programu PowerPoint</vt:lpstr>
      <vt:lpstr>Podstawowe informacje</vt:lpstr>
      <vt:lpstr>Prezentacja programu PowerPoint</vt:lpstr>
      <vt:lpstr>Prezentacja programu PowerPoint</vt:lpstr>
      <vt:lpstr>Podmioty uprawnione do ubiegania się o dofinansowanie</vt:lpstr>
      <vt:lpstr>Podstawowe informacje</vt:lpstr>
      <vt:lpstr>Typy projektów możliwych do realizacji w ramach konkursu</vt:lpstr>
      <vt:lpstr>Podstawowe informacje</vt:lpstr>
      <vt:lpstr>Podstawowe informacje</vt:lpstr>
      <vt:lpstr>Wsparcie społeczności lokalnej</vt:lpstr>
      <vt:lpstr>Dodatkowe wymagania dla konkursu 9.1.2</vt:lpstr>
      <vt:lpstr>Wskaźniki pomiaru stopnia osiągnięcia założeń konkursu</vt:lpstr>
      <vt:lpstr>Efektywność zatrudnieniowa</vt:lpstr>
      <vt:lpstr>Efektywność społeczna</vt:lpstr>
      <vt:lpstr>Prezentacja programu PowerPoint</vt:lpstr>
      <vt:lpstr>  Lider/partner wiodący – pole A1 Partner – pole A3 Realizator – pole A4  </vt:lpstr>
      <vt:lpstr>A.2 – A3 PARTNERSTWO W RAMACH PROJEKTU Jeżeli projekt jest realizowany w partnerstwie należy zaznaczyć opcję Tak  A.3.3. UZASADNIENIE I SPOSÓB WYBORU PARTNERA ORAZ JEGO ROLA W PROJEKCIE </vt:lpstr>
      <vt:lpstr>Prezentacja programu PowerPoint</vt:lpstr>
      <vt:lpstr>Prezentacja programu PowerPoint</vt:lpstr>
      <vt:lpstr>B.4 – KLASYFIKACJA PROJEKTU I ZAKRES INTERWENCJI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oem</dc:creator>
  <cp:lastModifiedBy>Basińska Marta</cp:lastModifiedBy>
  <cp:revision>156</cp:revision>
  <cp:lastPrinted>2017-03-22T09:56:47Z</cp:lastPrinted>
  <dcterms:created xsi:type="dcterms:W3CDTF">2015-09-10T13:33:51Z</dcterms:created>
  <dcterms:modified xsi:type="dcterms:W3CDTF">2017-11-27T12:49:57Z</dcterms:modified>
</cp:coreProperties>
</file>